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0" r:id="rId3"/>
    <p:sldId id="285" r:id="rId4"/>
    <p:sldId id="293" r:id="rId5"/>
    <p:sldId id="286" r:id="rId6"/>
    <p:sldId id="287" r:id="rId7"/>
    <p:sldId id="288" r:id="rId8"/>
    <p:sldId id="290" r:id="rId9"/>
    <p:sldId id="289" r:id="rId10"/>
    <p:sldId id="291" r:id="rId11"/>
    <p:sldId id="299" r:id="rId12"/>
    <p:sldId id="298" r:id="rId13"/>
    <p:sldId id="301" r:id="rId14"/>
    <p:sldId id="275" r:id="rId15"/>
    <p:sldId id="302" r:id="rId16"/>
    <p:sldId id="303" r:id="rId17"/>
    <p:sldId id="306" r:id="rId18"/>
    <p:sldId id="304" r:id="rId19"/>
    <p:sldId id="312" r:id="rId20"/>
    <p:sldId id="276" r:id="rId21"/>
    <p:sldId id="294" r:id="rId22"/>
    <p:sldId id="307" r:id="rId23"/>
    <p:sldId id="281" r:id="rId24"/>
    <p:sldId id="274" r:id="rId25"/>
    <p:sldId id="313" r:id="rId26"/>
    <p:sldId id="314" r:id="rId27"/>
    <p:sldId id="315" r:id="rId28"/>
    <p:sldId id="310" r:id="rId29"/>
    <p:sldId id="295" r:id="rId30"/>
    <p:sldId id="316" r:id="rId31"/>
    <p:sldId id="279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56662" autoAdjust="0"/>
  </p:normalViewPr>
  <p:slideViewPr>
    <p:cSldViewPr snapToGrid="0">
      <p:cViewPr varScale="1">
        <p:scale>
          <a:sx n="115" d="100"/>
          <a:sy n="115" d="100"/>
        </p:scale>
        <p:origin x="16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9/01/31/generalized-language-models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58430637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43658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article/16479-open-ai-edit-the-avenger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ackernoon.com/what-i-learned-using-gpt-2-to-write-a-novel-b74a6294c813" TargetMode="External"/><Relationship Id="rId5" Type="http://schemas.openxmlformats.org/officeDocument/2006/relationships/hyperlink" Target="https://hub.packtpub.com/openai-two-new-versions-and-the-output-dataset-of-gpt-2-out/" TargetMode="External"/><Relationship Id="rId4" Type="http://schemas.openxmlformats.org/officeDocument/2006/relationships/hyperlink" Target="https://towardsdatascience.com/openai-gpt-2-writes-alternate-endings-for-game-of-thrones-c9be75cd2425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https://lilianweng.github.io/lil-log/2019/01/31/generalized-language-models.html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Word Representations:  Putting Words into Computers</a:t>
            </a:r>
            <a:endParaRPr lang="en-US" altLang="zh-TW" dirty="0"/>
          </a:p>
          <a:p>
            <a:r>
              <a:rPr lang="en-US" altLang="zh-TW" dirty="0"/>
              <a:t>BERT:</a:t>
            </a:r>
            <a:r>
              <a:rPr lang="zh-TW" altLang="en-US" dirty="0"/>
              <a:t> 這篇不錯 主要是分析 </a:t>
            </a:r>
            <a:r>
              <a:rPr lang="en-US" altLang="zh-TW" dirty="0"/>
              <a:t>BERT</a:t>
            </a:r>
          </a:p>
          <a:p>
            <a:r>
              <a:rPr lang="en-US" altLang="zh-TW" dirty="0">
                <a:hlinkClick r:id="rId4"/>
              </a:rPr>
              <a:t>https://zhuanlan.zhihu.com/p/58430637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61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0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19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0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屠榜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64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 </a:t>
            </a:r>
            <a:r>
              <a:rPr lang="zh-TW" altLang="en-US" dirty="0"/>
              <a:t>擺渡</a:t>
            </a:r>
            <a:r>
              <a:rPr lang="en-US" altLang="zh-TW" dirty="0">
                <a:hlinkClick r:id="rId3"/>
              </a:rPr>
              <a:t>https://zhuanlan.zhihu.com/p/59436589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2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BERT Rediscovers the Classical NLP Pipeline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8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50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340M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40 GB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82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4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1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776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展現神蹟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8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There are more and more examples: </a:t>
            </a:r>
          </a:p>
          <a:p>
            <a:r>
              <a:rPr lang="en-US" altLang="zh-TW" dirty="0">
                <a:hlinkClick r:id="rId3"/>
              </a:rPr>
              <a:t>https://www.inside.com.tw/article/16479-open-ai-edit-the-avengers</a:t>
            </a:r>
            <a:endParaRPr lang="en-US" altLang="zh-TW" dirty="0"/>
          </a:p>
          <a:p>
            <a:endParaRPr lang="en-US" altLang="zh-TW" dirty="0">
              <a:hlinkClick r:id="rId4"/>
            </a:endParaRPr>
          </a:p>
          <a:p>
            <a:r>
              <a:rPr lang="en-US" altLang="zh-TW" dirty="0">
                <a:hlinkClick r:id="rId4"/>
              </a:rPr>
              <a:t>https://towardsdatascience.com/openai-gpt-2-writes-alternate-endings-for-game-of-thrones-c9be75cd2425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https://hub.packtpub.com/openai-two-new-versions-and-the-output-dataset-of-gpt-2-out/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6"/>
              </a:rPr>
              <a:t>https://hackernoon.com/what-i-learned-using-gpt-2-to-write-a-novel-b74a6294c813</a:t>
            </a:r>
            <a:endParaRPr lang="en-US" altLang="zh-TW" dirty="0">
              <a:hlinkClick r:id="rId3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73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54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3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2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59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we compare BERT and ELMO??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7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2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53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5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4.png"/><Relationship Id="rId15" Type="http://schemas.openxmlformats.org/officeDocument/2006/relationships/image" Target="../media/image316.png"/><Relationship Id="rId23" Type="http://schemas.openxmlformats.org/officeDocument/2006/relationships/image" Target="../media/image43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Relationship Id="rId27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48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6.png"/><Relationship Id="rId15" Type="http://schemas.openxmlformats.org/officeDocument/2006/relationships/image" Target="../media/image316.png"/><Relationship Id="rId23" Type="http://schemas.openxmlformats.org/officeDocument/2006/relationships/image" Target="../media/image45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94" TargetMode="External"/><Relationship Id="rId2" Type="http://schemas.openxmlformats.org/officeDocument/2006/relationships/hyperlink" Target="https://arxiv.org/abs/1905.031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02.01370" TargetMode="External"/><Relationship Id="rId4" Type="http://schemas.openxmlformats.org/officeDocument/2006/relationships/hyperlink" Target="https://arxiv.org/abs/1902.0324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b="1" dirty="0"/>
              <a:t>BERT</a:t>
            </a:r>
            <a:endParaRPr lang="zh-TW" altLang="en-US" sz="47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3508B-3A95-4244-B7A1-633E5F08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en-US" altLang="zh-TW" dirty="0"/>
              <a:t>idirectional 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ncoder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epresentations from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ransformers</a:t>
            </a:r>
            <a:r>
              <a:rPr lang="zh-TW" altLang="en-US" dirty="0"/>
              <a:t> </a:t>
            </a:r>
            <a:r>
              <a:rPr lang="en-US" altLang="zh-TW" dirty="0"/>
              <a:t>(BERT)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1BAFB-AC9E-4617-A3BB-0E6302A9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=  Encoder of Transformer 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5656348" y="1825625"/>
            <a:ext cx="3226758" cy="4498387"/>
            <a:chOff x="5625868" y="1825625"/>
            <a:chExt cx="3226758" cy="449838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70C0"/>
                  </a:solidFill>
                </a:rPr>
                <a:t>Encoder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782188" y="430160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9" y="67468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671026" y="5501429"/>
            <a:ext cx="1111321" cy="797614"/>
            <a:chOff x="121207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1708427" y="5501429"/>
            <a:ext cx="1111321" cy="797614"/>
            <a:chOff x="2272598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2745828" y="5501429"/>
            <a:ext cx="1111321" cy="797614"/>
            <a:chOff x="3332247" y="5255291"/>
            <a:chExt cx="1111321" cy="79761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3783228" y="5501429"/>
            <a:ext cx="1111321" cy="797614"/>
            <a:chOff x="4324279" y="5255291"/>
            <a:chExt cx="1111321" cy="797614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4572000" y="578276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118818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2257327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327971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4332128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808045" y="343860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1877183" y="345795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2905878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3944294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690802" y="2234496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Learned from a large amount of text without annotation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4558514" y="328863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8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188E1-320D-4E8D-AE15-09F8BD1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of BERT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8AACA-9448-4112-918C-33F23913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Approach 1: </a:t>
            </a:r>
          </a:p>
          <a:p>
            <a:pPr marL="0" indent="0">
              <a:buNone/>
            </a:pPr>
            <a:r>
              <a:rPr lang="en-US" altLang="zh-TW" dirty="0"/>
              <a:t>   Masked LM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3693831" y="47132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3582669" y="5913092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4620070" y="5913092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5657471" y="5913092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6694871" y="5913092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61D795-4070-4726-ADA7-DC42A54FD582}"/>
              </a:ext>
            </a:extLst>
          </p:cNvPr>
          <p:cNvSpPr txBox="1"/>
          <p:nvPr/>
        </p:nvSpPr>
        <p:spPr>
          <a:xfrm>
            <a:off x="7417959" y="615153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09983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168970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19136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243771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3719688" y="385027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4788826" y="386961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5817521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6855937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F5E6DE-B0A3-47D7-BAE6-E568834055FE}"/>
              </a:ext>
            </a:extLst>
          </p:cNvPr>
          <p:cNvSpPr txBox="1"/>
          <p:nvPr/>
        </p:nvSpPr>
        <p:spPr>
          <a:xfrm>
            <a:off x="7417958" y="371704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63BBF12-FA21-4AE7-B200-31DA22ECBC83}"/>
              </a:ext>
            </a:extLst>
          </p:cNvPr>
          <p:cNvSpPr txBox="1"/>
          <p:nvPr/>
        </p:nvSpPr>
        <p:spPr>
          <a:xfrm>
            <a:off x="4534318" y="6220266"/>
            <a:ext cx="1296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[MASK]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A6FA782-0E26-485A-AF64-EB35364725F0}"/>
              </a:ext>
            </a:extLst>
          </p:cNvPr>
          <p:cNvSpPr/>
          <p:nvPr/>
        </p:nvSpPr>
        <p:spPr>
          <a:xfrm>
            <a:off x="3917147" y="2498242"/>
            <a:ext cx="2503643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Multi-class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182603" y="323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917344-983D-45F0-90E5-A08D70D2F6AE}"/>
              </a:ext>
            </a:extLst>
          </p:cNvPr>
          <p:cNvSpPr txBox="1"/>
          <p:nvPr/>
        </p:nvSpPr>
        <p:spPr>
          <a:xfrm>
            <a:off x="6610903" y="1426583"/>
            <a:ext cx="209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Predicting the masked word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1DBE1F6-1ABE-4C20-BF9B-9FF205DF5DF9}"/>
              </a:ext>
            </a:extLst>
          </p:cNvPr>
          <p:cNvCxnSpPr>
            <a:cxnSpLocks/>
          </p:cNvCxnSpPr>
          <p:nvPr/>
        </p:nvCxnSpPr>
        <p:spPr>
          <a:xfrm flipV="1">
            <a:off x="419743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2C82DEC-A844-4B87-9D82-8379708E99DD}"/>
              </a:ext>
            </a:extLst>
          </p:cNvPr>
          <p:cNvCxnSpPr>
            <a:cxnSpLocks/>
          </p:cNvCxnSpPr>
          <p:nvPr/>
        </p:nvCxnSpPr>
        <p:spPr>
          <a:xfrm flipV="1">
            <a:off x="444645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E7CC116-34A4-49D6-AF24-4BE69D6141CC}"/>
              </a:ext>
            </a:extLst>
          </p:cNvPr>
          <p:cNvCxnSpPr>
            <a:cxnSpLocks/>
          </p:cNvCxnSpPr>
          <p:nvPr/>
        </p:nvCxnSpPr>
        <p:spPr>
          <a:xfrm flipV="1">
            <a:off x="469546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9B8A2A3-ABB8-4361-BA9E-C7D906208314}"/>
              </a:ext>
            </a:extLst>
          </p:cNvPr>
          <p:cNvCxnSpPr>
            <a:cxnSpLocks/>
          </p:cNvCxnSpPr>
          <p:nvPr/>
        </p:nvCxnSpPr>
        <p:spPr>
          <a:xfrm flipV="1">
            <a:off x="494448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371C946-2AF7-46C0-BCF7-89E0EFD5911F}"/>
              </a:ext>
            </a:extLst>
          </p:cNvPr>
          <p:cNvCxnSpPr>
            <a:cxnSpLocks/>
          </p:cNvCxnSpPr>
          <p:nvPr/>
        </p:nvCxnSpPr>
        <p:spPr>
          <a:xfrm flipV="1">
            <a:off x="519349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306799-F2B4-48EF-94E2-8B69A217B850}"/>
              </a:ext>
            </a:extLst>
          </p:cNvPr>
          <p:cNvCxnSpPr>
            <a:cxnSpLocks/>
          </p:cNvCxnSpPr>
          <p:nvPr/>
        </p:nvCxnSpPr>
        <p:spPr>
          <a:xfrm flipV="1">
            <a:off x="569152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E169518-52D5-48F8-AEA3-E555CD39DBB6}"/>
              </a:ext>
            </a:extLst>
          </p:cNvPr>
          <p:cNvCxnSpPr>
            <a:cxnSpLocks/>
          </p:cNvCxnSpPr>
          <p:nvPr/>
        </p:nvCxnSpPr>
        <p:spPr>
          <a:xfrm flipV="1">
            <a:off x="544251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E99049-150E-4C17-9A0C-5EFBB38E8DEB}"/>
              </a:ext>
            </a:extLst>
          </p:cNvPr>
          <p:cNvCxnSpPr>
            <a:cxnSpLocks/>
          </p:cNvCxnSpPr>
          <p:nvPr/>
        </p:nvCxnSpPr>
        <p:spPr>
          <a:xfrm flipV="1">
            <a:off x="594054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045BF29-1CAF-42F6-BCEC-ACAF3ABE67E3}"/>
              </a:ext>
            </a:extLst>
          </p:cNvPr>
          <p:cNvCxnSpPr>
            <a:cxnSpLocks/>
          </p:cNvCxnSpPr>
          <p:nvPr/>
        </p:nvCxnSpPr>
        <p:spPr>
          <a:xfrm flipV="1">
            <a:off x="6189555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D190072-DF9E-4023-B96B-88CC2E1C3B93}"/>
              </a:ext>
            </a:extLst>
          </p:cNvPr>
          <p:cNvSpPr txBox="1"/>
          <p:nvPr/>
        </p:nvSpPr>
        <p:spPr>
          <a:xfrm>
            <a:off x="4144515" y="1268066"/>
            <a:ext cx="209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vocabulary size</a:t>
            </a:r>
            <a:endParaRPr lang="zh-TW" altLang="en-US" sz="2400" dirty="0"/>
          </a:p>
        </p:txBody>
      </p:sp>
      <p:sp>
        <p:nvSpPr>
          <p:cNvPr id="43" name="右大括弧 42">
            <a:extLst>
              <a:ext uri="{FF2B5EF4-FFF2-40B4-BE49-F238E27FC236}">
                <a16:creationId xmlns:a16="http://schemas.microsoft.com/office/drawing/2014/main" id="{D30C4928-AE77-4246-B992-EABF74CF1AF5}"/>
              </a:ext>
            </a:extLst>
          </p:cNvPr>
          <p:cNvSpPr/>
          <p:nvPr/>
        </p:nvSpPr>
        <p:spPr>
          <a:xfrm rot="16200000">
            <a:off x="4992383" y="928465"/>
            <a:ext cx="382975" cy="2153525"/>
          </a:xfrm>
          <a:prstGeom prst="rightBrace">
            <a:avLst>
              <a:gd name="adj1" fmla="val 2046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2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妹妹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9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22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業障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4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652055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67444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726856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467498" y="3477849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496193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534609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B71F1CD-C5FB-4ED8-BCC8-2FB88018FD16}"/>
              </a:ext>
            </a:extLst>
          </p:cNvPr>
          <p:cNvSpPr/>
          <p:nvPr/>
        </p:nvSpPr>
        <p:spPr>
          <a:xfrm>
            <a:off x="628650" y="2216676"/>
            <a:ext cx="190853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FAFFE57-22AC-481F-B103-63DD80DFFACE}"/>
              </a:ext>
            </a:extLst>
          </p:cNvPr>
          <p:cNvCxnSpPr>
            <a:cxnSpLocks/>
          </p:cNvCxnSpPr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59E594-6F57-47B2-910A-DD0444BB855A}"/>
              </a:ext>
            </a:extLst>
          </p:cNvPr>
          <p:cNvCxnSpPr>
            <a:cxnSpLocks/>
          </p:cNvCxnSpPr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F604D94-72D1-4D48-A92C-0E771A2E534D}"/>
              </a:ext>
            </a:extLst>
          </p:cNvPr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469554" y="2391265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469554" y="3243335"/>
            <a:ext cx="323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</a:t>
            </a:r>
          </a:p>
          <a:p>
            <a:r>
              <a:rPr lang="en-US" altLang="zh-TW" sz="2400" dirty="0"/>
              <a:t>Sentiment analysis (our HW),</a:t>
            </a:r>
          </a:p>
          <a:p>
            <a:r>
              <a:rPr lang="en-US" altLang="zh-TW" sz="2400" dirty="0"/>
              <a:t>Document Classification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833BA5-A5B6-4273-8E33-FF4E0423C4E5}"/>
              </a:ext>
            </a:extLst>
          </p:cNvPr>
          <p:cNvSpPr/>
          <p:nvPr/>
        </p:nvSpPr>
        <p:spPr>
          <a:xfrm>
            <a:off x="2903680" y="2216676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Trained from Scratch 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C6D935-968E-493D-98E8-1D2D4B5FDE1F}"/>
              </a:ext>
            </a:extLst>
          </p:cNvPr>
          <p:cNvSpPr/>
          <p:nvPr/>
        </p:nvSpPr>
        <p:spPr>
          <a:xfrm>
            <a:off x="3504721" y="4503955"/>
            <a:ext cx="1908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Fine-tune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EA3B67-DD66-48DC-B4C5-EC75FA214F01}"/>
              </a:ext>
            </a:extLst>
          </p:cNvPr>
          <p:cNvCxnSpPr/>
          <p:nvPr/>
        </p:nvCxnSpPr>
        <p:spPr>
          <a:xfrm>
            <a:off x="2478531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B7CD2D9-9F88-45A5-9BA9-A33CE19CA632}"/>
              </a:ext>
            </a:extLst>
          </p:cNvPr>
          <p:cNvCxnSpPr>
            <a:cxnSpLocks/>
          </p:cNvCxnSpPr>
          <p:nvPr/>
        </p:nvCxnSpPr>
        <p:spPr>
          <a:xfrm>
            <a:off x="3502904" y="4737543"/>
            <a:ext cx="38381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2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11596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931405" y="3510634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586E4A-26AA-439B-9B9C-40B3F98A1CAA}"/>
              </a:ext>
            </a:extLst>
          </p:cNvPr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B71F1CD-C5FB-4ED8-BCC8-2FB88018FD1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AFFE57-22AC-481F-B103-63DD80DFF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659E594-6F57-47B2-910A-DD0444BB8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604D94-72D1-4D48-A92C-0E771A2E534D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115935" y="2358719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 of each word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084452" y="3969156"/>
            <a:ext cx="32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Slot filling 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2EFE22A-44CC-4B39-BA69-C466A73F90B9}"/>
              </a:ext>
            </a:extLst>
          </p:cNvPr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72EF457-3BE5-4850-87AE-54F1D686252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BA5E6BDD-9A3F-4615-BFB5-19D08DA5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FC550BFB-FD99-48DE-AD10-0A8C9E3B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A777AE2-0D8D-4B43-B6B0-4CE7F45C5B0A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54CBF2-769B-4B49-96E6-C1E72D41A7BD}"/>
              </a:ext>
            </a:extLst>
          </p:cNvPr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F47F49CD-0A7E-4932-84A0-DA6D403DD61B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8B63ED4-A7A3-46A6-B2E3-A2294FF0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02DE35A7-FE8A-44C8-8A84-3257B03FE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BF2C5C7-4EC0-4B57-B835-CA1C605FD1C2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CACA963-6A5E-493B-AE3B-337D6724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06" y="4557188"/>
            <a:ext cx="3598993" cy="9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011EAAC-D6D2-402C-AB4B-664894EFB3B7}"/>
              </a:ext>
            </a:extLst>
          </p:cNvPr>
          <p:cNvCxnSpPr>
            <a:cxnSpLocks/>
          </p:cNvCxnSpPr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BEF8D66-E906-46EC-99CA-273ED9363381}"/>
              </a:ext>
            </a:extLst>
          </p:cNvPr>
          <p:cNvSpPr/>
          <p:nvPr/>
        </p:nvSpPr>
        <p:spPr>
          <a:xfrm>
            <a:off x="628650" y="2044870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EA20231-5F40-4D60-86F4-CD11C28866EE}"/>
              </a:ext>
            </a:extLst>
          </p:cNvPr>
          <p:cNvCxnSpPr>
            <a:cxnSpLocks/>
          </p:cNvCxnSpPr>
          <p:nvPr/>
        </p:nvCxnSpPr>
        <p:spPr>
          <a:xfrm flipV="1">
            <a:off x="1582917" y="282403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406C71E-FEE5-45A1-91C0-E1F859AB30F0}"/>
              </a:ext>
            </a:extLst>
          </p:cNvPr>
          <p:cNvSpPr txBox="1"/>
          <p:nvPr/>
        </p:nvSpPr>
        <p:spPr>
          <a:xfrm>
            <a:off x="1104858" y="1459896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ea typeface="微軟正黑體" panose="020B0604030504040204" pitchFamily="34" charset="-120"/>
              </a:rPr>
              <a:t>Class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1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2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D47CA6D-78EC-4240-BF83-0748F0A24621}"/>
              </a:ext>
            </a:extLst>
          </p:cNvPr>
          <p:cNvSpPr txBox="1"/>
          <p:nvPr/>
        </p:nvSpPr>
        <p:spPr>
          <a:xfrm>
            <a:off x="3082339" y="1393056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two sentences, output: class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CDE5000-CE68-438D-AA4C-A9D21801F0E1}"/>
              </a:ext>
            </a:extLst>
          </p:cNvPr>
          <p:cNvSpPr txBox="1"/>
          <p:nvPr/>
        </p:nvSpPr>
        <p:spPr>
          <a:xfrm>
            <a:off x="3066450" y="1765524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Natural Language Inference 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4A94A10-AF3F-4C49-9E7A-552B9F7CDFA3}"/>
              </a:ext>
            </a:extLst>
          </p:cNvPr>
          <p:cNvSpPr/>
          <p:nvPr/>
        </p:nvSpPr>
        <p:spPr>
          <a:xfrm>
            <a:off x="3491451" y="2145565"/>
            <a:ext cx="5281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>
                <a:solidFill>
                  <a:srgbClr val="373737"/>
                </a:solidFill>
              </a:rPr>
              <a:t>Given a “premise”, determining whether a “hypothesis” is T/F/ unknown.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37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1FCE-F04A-4B9F-8A21-6159CD5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E6B4B-C967-4386-A99B-7E1B4E1D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 (E.g. </a:t>
            </a:r>
            <a:r>
              <a:rPr lang="en-US" altLang="zh-TW" sz="2400" dirty="0" err="1"/>
              <a:t>SQuAD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1E293A-CA22-42E3-8FC3-CF70A712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>
                <a:blip r:embed="rId3"/>
                <a:stretch>
                  <a:fillRect l="-66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>
                <a:blip r:embed="rId4"/>
                <a:stretch>
                  <a:fillRect l="-126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C04332A6-04CE-4839-9A01-6051B2E3B357}"/>
              </a:ext>
            </a:extLst>
          </p:cNvPr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QA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output: two integers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sz="2400" dirty="0"/>
                  <a:t>)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>
                <a:blip r:embed="rId5"/>
                <a:stretch>
                  <a:fillRect l="-514" t="-10667" r="-256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>
                <a:blip r:embed="rId6"/>
                <a:stretch>
                  <a:fillRect l="-777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6A163B-2F62-4B1A-B4DA-821D2E5C9AB8}"/>
              </a:ext>
            </a:extLst>
          </p:cNvPr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C59737-7824-4A7C-A3A8-8B52B52342A8}"/>
              </a:ext>
            </a:extLst>
          </p:cNvPr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Query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B8AEA-7BC6-4A77-964A-6F9C762BCE27}"/>
              </a:ext>
            </a:extLst>
          </p:cNvPr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Answer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AE3CE82-09AA-4F1F-89B9-0615974DDAD0}"/>
              </a:ext>
            </a:extLst>
          </p:cNvPr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4CDC8E5-3571-4B94-B260-4A204A09DD70}"/>
              </a:ext>
            </a:extLst>
          </p:cNvPr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A65ECF-ED56-4CD9-8258-B99E32602392}"/>
              </a:ext>
            </a:extLst>
          </p:cNvPr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1E7093-98C8-47B1-9D1D-73ED4673B62F}"/>
              </a:ext>
            </a:extLst>
          </p:cNvPr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15ED8A0-B43A-4492-8DEE-3876ACDD1F0F}"/>
              </a:ext>
            </a:extLst>
          </p:cNvPr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61834E-F6B9-4542-AC2A-AAB27910D55B}"/>
              </a:ext>
            </a:extLst>
          </p:cNvPr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77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D2E1DE9-D379-4E6C-888B-E04D7BCB4B92}"/>
              </a:ext>
            </a:extLst>
          </p:cNvPr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79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>
                <a:blip r:embed="rId1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3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540613" y="2360034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1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852508" y="2368558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6EE3AFE6-D117-48BA-95D9-F26DFC7F3E20}"/>
              </a:ext>
            </a:extLst>
          </p:cNvPr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A6BE7A0-5E97-40AA-891C-5D94D653397E}"/>
              </a:ext>
            </a:extLst>
          </p:cNvPr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EF14251-BCF2-4FEE-88B1-D9301F2F4786}"/>
              </a:ext>
            </a:extLst>
          </p:cNvPr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4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/>
          <p:cNvCxnSpPr/>
          <p:nvPr/>
        </p:nvCxnSpPr>
        <p:spPr>
          <a:xfrm>
            <a:off x="4627775" y="3713784"/>
            <a:ext cx="42553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4935843" y="761830"/>
            <a:ext cx="0" cy="3192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6963480" y="181071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95770" y="208089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89342" y="186361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93165" y="131404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07916" y="215091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65376" y="1499697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5135085" y="2238604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226728" y="2068947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322939" y="1891651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414582" y="172199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7007916" y="3224869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115449" y="30431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7180535" y="2887565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88068" y="265853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12775" y="938715"/>
            <a:ext cx="4716059" cy="2876642"/>
            <a:chOff x="308851" y="3133421"/>
            <a:chExt cx="4716059" cy="2876642"/>
          </a:xfrm>
        </p:grpSpPr>
        <p:sp>
          <p:nvSpPr>
            <p:cNvPr id="24" name="文字方塊 23"/>
            <p:cNvSpPr txBox="1"/>
            <p:nvPr/>
          </p:nvSpPr>
          <p:spPr>
            <a:xfrm>
              <a:off x="822286" y="3133421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apple = [ 1   0   0   0   0]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68780" y="3719862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bag    = [ 0   1   0   0   0]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61771" y="4321716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cat    = [ 0   0   1   0   0]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46273" y="4928525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dog   = [ 0   0   0   1   0]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08851" y="5548398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elephant   = [ 0   0   0   0   1]</a:t>
              </a:r>
              <a:endParaRPr lang="zh-TW" altLang="en-US" sz="24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1087713" y="234687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34" name="矩形 33"/>
          <p:cNvSpPr/>
          <p:nvPr/>
        </p:nvSpPr>
        <p:spPr>
          <a:xfrm>
            <a:off x="5478895" y="196307"/>
            <a:ext cx="275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Embedding</a:t>
            </a:r>
            <a:endParaRPr lang="zh-TW" altLang="en-US" sz="2800" b="1" i="1" u="sng" dirty="0"/>
          </a:p>
        </p:txBody>
      </p:sp>
      <p:sp>
        <p:nvSpPr>
          <p:cNvPr id="52" name="流程圖: 磁碟 51"/>
          <p:cNvSpPr/>
          <p:nvPr/>
        </p:nvSpPr>
        <p:spPr>
          <a:xfrm>
            <a:off x="3832735" y="5078962"/>
            <a:ext cx="1770743" cy="146594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磁碟 52"/>
          <p:cNvSpPr/>
          <p:nvPr/>
        </p:nvSpPr>
        <p:spPr>
          <a:xfrm>
            <a:off x="5825814" y="5107296"/>
            <a:ext cx="1770743" cy="1465943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5922776" y="5528605"/>
            <a:ext cx="11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905632" y="5949914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711186" y="5902790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1619309" y="5078962"/>
            <a:ext cx="2184398" cy="1465943"/>
            <a:chOff x="894520" y="5067085"/>
            <a:chExt cx="2184398" cy="1465943"/>
          </a:xfrm>
        </p:grpSpPr>
        <p:sp>
          <p:nvSpPr>
            <p:cNvPr id="51" name="流程圖: 磁碟 50"/>
            <p:cNvSpPr/>
            <p:nvPr/>
          </p:nvSpPr>
          <p:spPr>
            <a:xfrm>
              <a:off x="1086831" y="5067085"/>
              <a:ext cx="1770743" cy="1465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529518" y="5569225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101348" y="5862581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 </a:t>
              </a:r>
              <a:endParaRPr lang="zh-TW" altLang="en-US" sz="24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783520" y="5996139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bird</a:t>
              </a:r>
              <a:endParaRPr lang="zh-TW" altLang="en-US" sz="24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894520" y="5069947"/>
              <a:ext cx="2184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class 1</a:t>
              </a:r>
              <a:endParaRPr lang="zh-TW" altLang="en-US" sz="2400" b="1" dirty="0"/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3774679" y="5080563"/>
            <a:ext cx="190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2</a:t>
            </a:r>
            <a:endParaRPr lang="zh-TW" altLang="en-US" sz="2400" b="1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005720" y="5107295"/>
            <a:ext cx="144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3</a:t>
            </a:r>
            <a:endParaRPr lang="zh-TW" altLang="en-US" sz="2400" b="1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523975" y="5490343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774689" y="5753351"/>
            <a:ext cx="132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jumped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606993" y="6008701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walk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76940" y="4486383"/>
            <a:ext cx="1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Class</a:t>
            </a:r>
            <a:endParaRPr lang="zh-TW" altLang="en-US" sz="2800" b="1" i="1" u="sng" dirty="0"/>
          </a:p>
        </p:txBody>
      </p:sp>
      <p:sp>
        <p:nvSpPr>
          <p:cNvPr id="71" name="箭號: 向右 70"/>
          <p:cNvSpPr/>
          <p:nvPr/>
        </p:nvSpPr>
        <p:spPr>
          <a:xfrm rot="2918447">
            <a:off x="3131128" y="4057146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 rot="18681553" flipV="1">
            <a:off x="5392803" y="4024030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6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33" grpId="0"/>
      <p:bldP spid="34" grpId="0"/>
      <p:bldP spid="52" grpId="0" animBg="1"/>
      <p:bldP spid="53" grpId="0" animBg="1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9" grpId="0"/>
      <p:bldP spid="71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C739A9-183F-453F-932A-CA448B5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BERT </a:t>
            </a: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屠榜 </a:t>
            </a:r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</a:t>
            </a:r>
            <a:endParaRPr lang="zh-TW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6FF1CF69-8F4E-4326-90B6-FCFF0E947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748" y="1675227"/>
            <a:ext cx="5978502" cy="43941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46D52CE-549F-4DCA-B924-46B27A46F59F}"/>
              </a:ext>
            </a:extLst>
          </p:cNvPr>
          <p:cNvSpPr txBox="1"/>
          <p:nvPr/>
        </p:nvSpPr>
        <p:spPr>
          <a:xfrm>
            <a:off x="6969760" y="6206248"/>
            <a:ext cx="22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SQuAD</a:t>
            </a:r>
            <a:r>
              <a:rPr lang="en-US" altLang="zh-TW" sz="2800" dirty="0"/>
              <a:t> 2.0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963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BD3FB-5A48-4D34-B6F0-E8B458D5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nhanced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 through K</a:t>
            </a:r>
            <a:r>
              <a:rPr lang="en-US" altLang="zh-TW" dirty="0">
                <a:solidFill>
                  <a:srgbClr val="FF0000"/>
                </a:solidFill>
              </a:rPr>
              <a:t>n</a:t>
            </a:r>
            <a:r>
              <a:rPr lang="en-US" altLang="zh-TW" dirty="0"/>
              <a:t>owledge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gration (ERNIE)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305421-DEEC-4672-B003-7A3CC8D1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Designed for Chinese</a:t>
            </a:r>
            <a:endParaRPr lang="zh-TW" altLang="en-US" dirty="0"/>
          </a:p>
        </p:txBody>
      </p:sp>
      <p:pic>
        <p:nvPicPr>
          <p:cNvPr id="2050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2" y="1690689"/>
            <a:ext cx="4621210" cy="46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0491BC-6799-4660-AC6F-62FE0E02AD50}"/>
              </a:ext>
            </a:extLst>
          </p:cNvPr>
          <p:cNvSpPr/>
          <p:nvPr/>
        </p:nvSpPr>
        <p:spPr>
          <a:xfrm>
            <a:off x="5593535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https://arxiv.org/abs/1904.09223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E24662-515E-4D77-AC76-F304801B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10" y="2491363"/>
            <a:ext cx="4311479" cy="1677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BFCEEC-C4A6-42AB-BC61-EB3694A2F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86" y="4190242"/>
            <a:ext cx="4311479" cy="15840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3419CA-3D1A-43B8-ABE7-E318047A01DF}"/>
              </a:ext>
            </a:extLst>
          </p:cNvPr>
          <p:cNvSpPr txBox="1"/>
          <p:nvPr/>
        </p:nvSpPr>
        <p:spPr>
          <a:xfrm>
            <a:off x="471594" y="3099463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BERT</a:t>
            </a:r>
            <a:endParaRPr lang="zh-TW" altLang="en-US" sz="2400" b="1" i="1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B2795-A82D-4982-B8D4-1BC38B857488}"/>
              </a:ext>
            </a:extLst>
          </p:cNvPr>
          <p:cNvSpPr txBox="1"/>
          <p:nvPr/>
        </p:nvSpPr>
        <p:spPr>
          <a:xfrm>
            <a:off x="346006" y="4751420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ERNIE</a:t>
            </a:r>
            <a:endParaRPr lang="zh-TW" altLang="en-US" sz="24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99BB99-C19B-449F-A15E-F9C299CD23DA}"/>
              </a:ext>
            </a:extLst>
          </p:cNvPr>
          <p:cNvSpPr/>
          <p:nvPr/>
        </p:nvSpPr>
        <p:spPr>
          <a:xfrm>
            <a:off x="219262" y="6068610"/>
            <a:ext cx="4026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image:</a:t>
            </a:r>
          </a:p>
          <a:p>
            <a:r>
              <a:rPr lang="en-US" altLang="zh-TW" dirty="0"/>
              <a:t>https://zhuanlan.zhihu.com/p/59436589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0841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63B28-AC25-4E41-B5C0-F481B1DE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48332" cy="1325563"/>
          </a:xfrm>
        </p:spPr>
        <p:txBody>
          <a:bodyPr/>
          <a:lstStyle/>
          <a:p>
            <a:r>
              <a:rPr lang="en-US" altLang="zh-TW" dirty="0"/>
              <a:t>What does BERT learn?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CC8FBF-99E7-4A42-8853-89AED19CEE9E}"/>
              </a:ext>
            </a:extLst>
          </p:cNvPr>
          <p:cNvSpPr/>
          <p:nvPr/>
        </p:nvSpPr>
        <p:spPr>
          <a:xfrm>
            <a:off x="496605" y="204371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https://arxiv.org/abs/1905.05950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953A17-3467-4B81-A42B-712C0C119FC3}"/>
              </a:ext>
            </a:extLst>
          </p:cNvPr>
          <p:cNvSpPr/>
          <p:nvPr/>
        </p:nvSpPr>
        <p:spPr>
          <a:xfrm>
            <a:off x="496605" y="2356842"/>
            <a:ext cx="423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https://openreview.net/pdf?id=SJzSgnRcKX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FF72D-94EB-4B7B-8D45-FBFE9591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3079197"/>
            <a:ext cx="4792867" cy="32868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202FED-72A7-4205-8320-AB2EB70B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86" y="319813"/>
            <a:ext cx="378195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06" y="2503647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Multilingual BERT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DCFBF6-C7ED-4A4D-8ACA-6EA514BF1ACC}"/>
              </a:ext>
            </a:extLst>
          </p:cNvPr>
          <p:cNvSpPr/>
          <p:nvPr/>
        </p:nvSpPr>
        <p:spPr>
          <a:xfrm>
            <a:off x="5701712" y="23019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https://arxiv.org/abs/1904.09077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213750" y="1533525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Trained on 104 languages </a:t>
            </a:r>
            <a:endParaRPr lang="zh-TW" altLang="en-US" sz="2800" dirty="0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9F8163F-2123-4FEF-9A7E-0676228D93F6}"/>
              </a:ext>
            </a:extLst>
          </p:cNvPr>
          <p:cNvSpPr/>
          <p:nvPr/>
        </p:nvSpPr>
        <p:spPr>
          <a:xfrm>
            <a:off x="3953359" y="205674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939911-0026-4FDD-851A-DE56FC04D095}"/>
              </a:ext>
            </a:extLst>
          </p:cNvPr>
          <p:cNvGrpSpPr/>
          <p:nvPr/>
        </p:nvGrpSpPr>
        <p:grpSpPr>
          <a:xfrm>
            <a:off x="183707" y="2448677"/>
            <a:ext cx="3280199" cy="3832064"/>
            <a:chOff x="923910" y="2560797"/>
            <a:chExt cx="3280199" cy="383206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E17C29-CB8C-4E4D-820E-E6D59A7A9509}"/>
                </a:ext>
              </a:extLst>
            </p:cNvPr>
            <p:cNvSpPr txBox="1"/>
            <p:nvPr/>
          </p:nvSpPr>
          <p:spPr>
            <a:xfrm>
              <a:off x="984730" y="2632485"/>
              <a:ext cx="3219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Task specific training data for English</a:t>
              </a:r>
              <a:endParaRPr lang="zh-TW" altLang="en-US" sz="2800" dirty="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CCC045E8-5C49-4D36-A87F-642E24448832}"/>
                </a:ext>
              </a:extLst>
            </p:cNvPr>
            <p:cNvGrpSpPr/>
            <p:nvPr/>
          </p:nvGrpSpPr>
          <p:grpSpPr>
            <a:xfrm>
              <a:off x="1213148" y="3670925"/>
              <a:ext cx="1853876" cy="936305"/>
              <a:chOff x="1300784" y="3753136"/>
              <a:chExt cx="1853876" cy="936305"/>
            </a:xfrm>
          </p:grpSpPr>
          <p:pic>
            <p:nvPicPr>
              <p:cNvPr id="9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86045926-C67D-4C81-9CA5-16065DD5E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74AAB58-C33B-4E9B-B121-0EAFA7A16985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C00DAA4-73A9-4095-ACCF-E45DFB69E014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1</a:t>
                </a:r>
                <a:endParaRPr lang="zh-TW" altLang="en-US" sz="2400" dirty="0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9F114F8-45D6-4BF8-B96C-42E73039C798}"/>
                </a:ext>
              </a:extLst>
            </p:cNvPr>
            <p:cNvSpPr/>
            <p:nvPr/>
          </p:nvSpPr>
          <p:spPr>
            <a:xfrm>
              <a:off x="923910" y="2560797"/>
              <a:ext cx="3280199" cy="3832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4D5A7DE-BD97-42D8-AC57-CA38D5CB2003}"/>
                </a:ext>
              </a:extLst>
            </p:cNvPr>
            <p:cNvGrpSpPr/>
            <p:nvPr/>
          </p:nvGrpSpPr>
          <p:grpSpPr>
            <a:xfrm>
              <a:off x="1637071" y="4440801"/>
              <a:ext cx="1853876" cy="936305"/>
              <a:chOff x="1300784" y="3753136"/>
              <a:chExt cx="1853876" cy="936305"/>
            </a:xfrm>
          </p:grpSpPr>
          <p:pic>
            <p:nvPicPr>
              <p:cNvPr id="2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CB3A6CA3-60CB-4DE7-A311-2D3430393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362AE47-9E21-426F-9C47-724B78D4C8DE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31C3B09-E804-4FA1-A5C6-31A42E8B0A1B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2</a:t>
                </a:r>
                <a:endParaRPr lang="zh-TW" altLang="en-US" sz="2400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7E0959-710B-466D-9EC2-41881F59F7DC}"/>
                </a:ext>
              </a:extLst>
            </p:cNvPr>
            <p:cNvGrpSpPr/>
            <p:nvPr/>
          </p:nvGrpSpPr>
          <p:grpSpPr>
            <a:xfrm>
              <a:off x="2101758" y="5222233"/>
              <a:ext cx="1853876" cy="936305"/>
              <a:chOff x="1300784" y="3753136"/>
              <a:chExt cx="1853876" cy="936305"/>
            </a:xfrm>
          </p:grpSpPr>
          <p:pic>
            <p:nvPicPr>
              <p:cNvPr id="35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641FEF9-5C12-432D-992F-666416EFDF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33B21F-0D1D-4A07-A2A2-3D097376AAD8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6C3CCBB-1120-4BC9-AA6F-1D5B38149D42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3</a:t>
                </a:r>
                <a:endParaRPr lang="zh-TW" altLang="en-US" sz="2400" dirty="0"/>
              </a:p>
            </p:txBody>
          </p:sp>
        </p:grpSp>
      </p:grp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3286449" y="4043861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F1E81574-025D-496E-8440-E591D2B6233D}"/>
              </a:ext>
            </a:extLst>
          </p:cNvPr>
          <p:cNvSpPr/>
          <p:nvPr/>
        </p:nvSpPr>
        <p:spPr>
          <a:xfrm rot="16200000">
            <a:off x="5151117" y="4100640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E8CA9F7-4896-4492-A04F-AAEF89BB0596}"/>
              </a:ext>
            </a:extLst>
          </p:cNvPr>
          <p:cNvSpPr txBox="1"/>
          <p:nvPr/>
        </p:nvSpPr>
        <p:spPr>
          <a:xfrm>
            <a:off x="5795035" y="2575335"/>
            <a:ext cx="3219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Task specific testing data for Chinese</a:t>
            </a:r>
            <a:endParaRPr lang="zh-TW" altLang="en-US" sz="28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3310C9-C32C-48C9-BAD7-B34B7E880096}"/>
              </a:ext>
            </a:extLst>
          </p:cNvPr>
          <p:cNvSpPr/>
          <p:nvPr/>
        </p:nvSpPr>
        <p:spPr>
          <a:xfrm>
            <a:off x="5734215" y="2503647"/>
            <a:ext cx="3280199" cy="38320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403F937-710A-4E0E-918C-D70CC0A41BB0}"/>
              </a:ext>
            </a:extLst>
          </p:cNvPr>
          <p:cNvGrpSpPr/>
          <p:nvPr/>
        </p:nvGrpSpPr>
        <p:grpSpPr>
          <a:xfrm>
            <a:off x="5952433" y="3542229"/>
            <a:ext cx="1240700" cy="936305"/>
            <a:chOff x="5952433" y="3641366"/>
            <a:chExt cx="1240700" cy="936305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85BD75F-A1A7-4EED-86BA-CF702BE1282E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10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6D49400-9FEE-419C-A8E2-AE3DD2041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9F6B6C4-B890-4037-84F0-E057806D4CC0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8E697F5-6E2F-434D-B7DD-095AE5CD0FC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9B230C3-1A97-4EE6-8EAE-32812939762C}"/>
              </a:ext>
            </a:extLst>
          </p:cNvPr>
          <p:cNvGrpSpPr/>
          <p:nvPr/>
        </p:nvGrpSpPr>
        <p:grpSpPr>
          <a:xfrm>
            <a:off x="7795981" y="3508194"/>
            <a:ext cx="1240700" cy="936305"/>
            <a:chOff x="5952433" y="3641366"/>
            <a:chExt cx="1240700" cy="936305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A09134C9-7F0A-45EA-9904-ED40ED6F4B94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E6C719C5-8CBA-4D00-A3AA-543610B81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445B253-B447-4DC5-AB81-28028D3EBC3A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D6E85870-56EC-45E2-9330-6BBF13835617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0D82FCCD-BC45-428E-94E7-E031AEA6D390}"/>
              </a:ext>
            </a:extLst>
          </p:cNvPr>
          <p:cNvGrpSpPr/>
          <p:nvPr/>
        </p:nvGrpSpPr>
        <p:grpSpPr>
          <a:xfrm>
            <a:off x="6810204" y="4423250"/>
            <a:ext cx="1240700" cy="936305"/>
            <a:chOff x="5952433" y="3641366"/>
            <a:chExt cx="1240700" cy="936305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F8609203-0BB0-4594-9A9A-A13E91EC1830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7E624702-486F-432F-9DFB-D579D6290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9562433-ED43-4C22-80DD-27720E9160D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81C04EA-570F-4062-AD56-6860D3E7B2B6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529B5DE-D1DC-409A-87FD-F1E3DB9ED066}"/>
              </a:ext>
            </a:extLst>
          </p:cNvPr>
          <p:cNvGrpSpPr/>
          <p:nvPr/>
        </p:nvGrpSpPr>
        <p:grpSpPr>
          <a:xfrm>
            <a:off x="5952433" y="5279133"/>
            <a:ext cx="1240700" cy="936305"/>
            <a:chOff x="5952433" y="3641366"/>
            <a:chExt cx="1240700" cy="936305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C6184153-7756-45F1-8A6C-A780A07A209C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4AF47FD-8F9D-495F-A3B2-F824CCB44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1D4FD70-0C0C-4838-96BA-F83384AF02D8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13D4667-3CEE-41FE-9AAE-2DC1A7EBCB6B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14EA3A79-0957-42F6-9EA0-CEF5F6F7D083}"/>
              </a:ext>
            </a:extLst>
          </p:cNvPr>
          <p:cNvGrpSpPr/>
          <p:nvPr/>
        </p:nvGrpSpPr>
        <p:grpSpPr>
          <a:xfrm>
            <a:off x="7792994" y="5279132"/>
            <a:ext cx="1240700" cy="936305"/>
            <a:chOff x="5952433" y="3641366"/>
            <a:chExt cx="1240700" cy="936305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CA3E1A9C-3A47-47BE-A44C-89297799DAB1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4E05F24-56CD-4A86-A3B8-5CACA826C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4499CB4-BC2A-4B65-A62C-E3E13E576DE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B4199974-84E3-41DC-8BEE-42575CD74DE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83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5D563-AC8D-46E6-B43E-B759B862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Pre-Training (GPT)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90992B-0A6B-4C42-9E1D-A79314212B9A}"/>
              </a:ext>
            </a:extLst>
          </p:cNvPr>
          <p:cNvSpPr/>
          <p:nvPr/>
        </p:nvSpPr>
        <p:spPr>
          <a:xfrm>
            <a:off x="2434435" y="59447"/>
            <a:ext cx="6705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</p:txBody>
      </p:sp>
      <p:pic>
        <p:nvPicPr>
          <p:cNvPr id="1026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59" y="598115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60" y="512608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54" y="97285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677FD-74BF-4413-A11A-234021C33233}"/>
              </a:ext>
            </a:extLst>
          </p:cNvPr>
          <p:cNvSpPr/>
          <p:nvPr/>
        </p:nvSpPr>
        <p:spPr>
          <a:xfrm>
            <a:off x="3915539" y="647211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Source of image: https://huaban.com/pins/1714071707/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904769" y="5015223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ELMO (94M)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877042" y="423391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BERT (340M)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99896" y="564588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GPT-2 (1542M)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D74AA3A-19F0-432E-B0DC-99DF1AC47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25" y="1259880"/>
            <a:ext cx="2132541" cy="28356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2583843-6A6A-4633-8A6F-81263F6EEBF3}"/>
              </a:ext>
            </a:extLst>
          </p:cNvPr>
          <p:cNvSpPr/>
          <p:nvPr/>
        </p:nvSpPr>
        <p:spPr>
          <a:xfrm>
            <a:off x="1702280" y="1293161"/>
            <a:ext cx="1044786" cy="28594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EA1872-CBB2-4857-A1D6-30139B8E7350}"/>
              </a:ext>
            </a:extLst>
          </p:cNvPr>
          <p:cNvSpPr txBox="1"/>
          <p:nvPr/>
        </p:nvSpPr>
        <p:spPr>
          <a:xfrm>
            <a:off x="2761191" y="1348571"/>
            <a:ext cx="23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Transformer Decoder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0A6B155-38A8-4A19-9268-A346A4389521}"/>
              </a:ext>
            </a:extLst>
          </p:cNvPr>
          <p:cNvCxnSpPr/>
          <p:nvPr/>
        </p:nvCxnSpPr>
        <p:spPr>
          <a:xfrm flipH="1" flipV="1">
            <a:off x="2761191" y="2302678"/>
            <a:ext cx="2024169" cy="7046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268773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stCxn id="39" idx="0"/>
            <a:endCxn id="79" idx="4"/>
          </p:cNvCxnSpPr>
          <p:nvPr/>
        </p:nvCxnSpPr>
        <p:spPr>
          <a:xfrm flipH="1" flipV="1">
            <a:off x="3290540" y="3527697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stCxn id="41" idx="0"/>
            <a:endCxn id="78" idx="5"/>
          </p:cNvCxnSpPr>
          <p:nvPr/>
        </p:nvCxnSpPr>
        <p:spPr>
          <a:xfrm flipH="1" flipV="1">
            <a:off x="1056503" y="3492870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902863" y="333923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3200540" y="33476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stCxn id="41" idx="0"/>
            <a:endCxn id="79" idx="4"/>
          </p:cNvCxnSpPr>
          <p:nvPr/>
        </p:nvCxnSpPr>
        <p:spPr>
          <a:xfrm flipV="1">
            <a:off x="2962976" y="3527697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stCxn id="28" idx="0"/>
            <a:endCxn id="78" idx="4"/>
          </p:cNvCxnSpPr>
          <p:nvPr/>
        </p:nvCxnSpPr>
        <p:spPr>
          <a:xfrm flipH="1" flipV="1">
            <a:off x="992863" y="3519230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3185920" y="2181881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H="1" flipV="1">
            <a:off x="1821015" y="3608992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1671823" y="3298979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stCxn id="37" idx="0"/>
            <a:endCxn id="95" idx="2"/>
          </p:cNvCxnSpPr>
          <p:nvPr/>
        </p:nvCxnSpPr>
        <p:spPr>
          <a:xfrm flipH="1" flipV="1">
            <a:off x="4083594" y="3616570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3934402" y="3306557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1821014" y="2484787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4083489" y="2469530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115186" y="344122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3408876" y="3459565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1821015" y="2469530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2516247" y="1463586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3522551" y="1883956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3514540" y="1289223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2704036" y="782852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3779260" y="2492235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496499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endCxn id="79" idx="4"/>
          </p:cNvCxnSpPr>
          <p:nvPr/>
        </p:nvCxnSpPr>
        <p:spPr>
          <a:xfrm flipH="1" flipV="1">
            <a:off x="5569898" y="3526513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endCxn id="78" idx="5"/>
          </p:cNvCxnSpPr>
          <p:nvPr/>
        </p:nvCxnSpPr>
        <p:spPr>
          <a:xfrm flipH="1" flipV="1">
            <a:off x="3335861" y="3491686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3182221" y="3338046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5479898" y="334651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242334" y="3526513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3272221" y="3518046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5465278" y="2180697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4100373" y="3607808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3951181" y="3297795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6362952" y="3615386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6213760" y="3305373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4100372" y="2483603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6362847" y="2468346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3394544" y="3440039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5688234" y="345838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4100373" y="2468346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4795605" y="1462402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5801909" y="1882772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5793898" y="1288039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4983394" y="781668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6028138" y="2491051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38C9157A-4BDD-48C7-84BA-791BE2C89210}"/>
              </a:ext>
            </a:extLst>
          </p:cNvPr>
          <p:cNvSpPr txBox="1"/>
          <p:nvPr/>
        </p:nvSpPr>
        <p:spPr>
          <a:xfrm>
            <a:off x="4959428" y="6353329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63CBFE0E-25AB-44C3-8884-3EB6595814F6}"/>
              </a:ext>
            </a:extLst>
          </p:cNvPr>
          <p:cNvCxnSpPr>
            <a:cxnSpLocks/>
            <a:stCxn id="52" idx="0"/>
            <a:endCxn id="108" idx="5"/>
          </p:cNvCxnSpPr>
          <p:nvPr/>
        </p:nvCxnSpPr>
        <p:spPr>
          <a:xfrm flipH="1" flipV="1">
            <a:off x="1030118" y="3530403"/>
            <a:ext cx="4176974" cy="8179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橢圓 107">
            <a:extLst>
              <a:ext uri="{FF2B5EF4-FFF2-40B4-BE49-F238E27FC236}">
                <a16:creationId xmlns:a16="http://schemas.microsoft.com/office/drawing/2014/main" id="{2F6277B3-211F-4C81-B135-6E8605AEEAA7}"/>
              </a:ext>
            </a:extLst>
          </p:cNvPr>
          <p:cNvSpPr/>
          <p:nvPr/>
        </p:nvSpPr>
        <p:spPr>
          <a:xfrm>
            <a:off x="876478" y="337676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8F978619-64D6-4018-9B33-FD33CB411CE5}"/>
              </a:ext>
            </a:extLst>
          </p:cNvPr>
          <p:cNvCxnSpPr>
            <a:cxnSpLocks/>
            <a:endCxn id="108" idx="4"/>
          </p:cNvCxnSpPr>
          <p:nvPr/>
        </p:nvCxnSpPr>
        <p:spPr>
          <a:xfrm flipH="1" flipV="1">
            <a:off x="966478" y="3556763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/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blipFill>
                <a:blip r:embed="rId26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AAAD63-A1D9-49E1-9DAD-2A73DA031C89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1794630" y="3646525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65C0BC54-D23C-481F-A860-A9E0FE450BBE}"/>
              </a:ext>
            </a:extLst>
          </p:cNvPr>
          <p:cNvGrpSpPr/>
          <p:nvPr/>
        </p:nvGrpSpPr>
        <p:grpSpPr>
          <a:xfrm>
            <a:off x="1645438" y="333651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864977F-0C9B-41C1-8885-ABC1AB5EB25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93E23745-FC81-45FE-8FA8-5D33F6F4B602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1ECBB800-7C1A-4431-90CE-3E066AFDC80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51E6EF6C-3589-4A0F-A1E7-5ED6EF865E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62C0693-3E14-42C1-B196-D86453CD07B0}"/>
              </a:ext>
            </a:extLst>
          </p:cNvPr>
          <p:cNvCxnSpPr>
            <a:cxnSpLocks/>
          </p:cNvCxnSpPr>
          <p:nvPr/>
        </p:nvCxnSpPr>
        <p:spPr>
          <a:xfrm flipH="1" flipV="1">
            <a:off x="1794629" y="2522320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C59B9374-B0AF-491A-BFD9-644B103D0831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88801" y="3478756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714CA007-309C-47ED-9D4B-46702CE030A6}"/>
              </a:ext>
            </a:extLst>
          </p:cNvPr>
          <p:cNvCxnSpPr>
            <a:cxnSpLocks/>
          </p:cNvCxnSpPr>
          <p:nvPr/>
        </p:nvCxnSpPr>
        <p:spPr>
          <a:xfrm flipV="1">
            <a:off x="1794629" y="2468346"/>
            <a:ext cx="2302828" cy="2270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5E82EAC-F9BB-4A9C-8E69-CD4EFA61CA69}"/>
              </a:ext>
            </a:extLst>
          </p:cNvPr>
          <p:cNvSpPr txBox="1"/>
          <p:nvPr/>
        </p:nvSpPr>
        <p:spPr>
          <a:xfrm>
            <a:off x="7199279" y="6383715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</p:spTree>
    <p:extLst>
      <p:ext uri="{BB962C8B-B14F-4D97-AF65-F5344CB8AC3E}">
        <p14:creationId xmlns:p14="http://schemas.microsoft.com/office/powerpoint/2010/main" val="16482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  <p:bldP spid="108" grpId="0" animBg="1"/>
      <p:bldP spid="1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9746D2-910E-403C-8124-32EA4BED377D}"/>
              </a:ext>
            </a:extLst>
          </p:cNvPr>
          <p:cNvGrpSpPr/>
          <p:nvPr/>
        </p:nvGrpSpPr>
        <p:grpSpPr>
          <a:xfrm>
            <a:off x="3317570" y="809619"/>
            <a:ext cx="5649230" cy="2871225"/>
            <a:chOff x="3471515" y="1825625"/>
            <a:chExt cx="5184805" cy="2583815"/>
          </a:xfrm>
        </p:grpSpPr>
        <p:pic>
          <p:nvPicPr>
            <p:cNvPr id="4" name="Google Shape;266;p35">
              <a:extLst>
                <a:ext uri="{FF2B5EF4-FFF2-40B4-BE49-F238E27FC236}">
                  <a16:creationId xmlns:a16="http://schemas.microsoft.com/office/drawing/2014/main" id="{5BA2BBCE-AB96-474C-9EDA-E1D128974D6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3581" y="1825625"/>
              <a:ext cx="3702739" cy="2583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878C67A9-479B-43D8-A2A4-E54FBB5D8841}"/>
                </a:ext>
              </a:extLst>
            </p:cNvPr>
            <p:cNvGrpSpPr/>
            <p:nvPr/>
          </p:nvGrpSpPr>
          <p:grpSpPr>
            <a:xfrm>
              <a:off x="3471515" y="3386965"/>
              <a:ext cx="1431476" cy="1022475"/>
              <a:chOff x="7336863" y="233785"/>
              <a:chExt cx="1431476" cy="1022475"/>
            </a:xfrm>
          </p:grpSpPr>
          <p:pic>
            <p:nvPicPr>
              <p:cNvPr id="5" name="Google Shape;258;p34">
                <a:extLst>
                  <a:ext uri="{FF2B5EF4-FFF2-40B4-BE49-F238E27FC236}">
                    <a16:creationId xmlns:a16="http://schemas.microsoft.com/office/drawing/2014/main" id="{99215471-231F-42DD-B340-2F1F267DEF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36863" y="233785"/>
                <a:ext cx="1431476" cy="1022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259;p34">
                <a:extLst>
                  <a:ext uri="{FF2B5EF4-FFF2-40B4-BE49-F238E27FC236}">
                    <a16:creationId xmlns:a16="http://schemas.microsoft.com/office/drawing/2014/main" id="{E3EFE2D1-25DC-4576-ACA0-6FA29AD30BFF}"/>
                  </a:ext>
                </a:extLst>
              </p:cNvPr>
              <p:cNvSpPr txBox="1"/>
              <p:nvPr/>
            </p:nvSpPr>
            <p:spPr>
              <a:xfrm>
                <a:off x="7422065" y="540172"/>
                <a:ext cx="13095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>
                    <a:solidFill>
                      <a:srgbClr val="FFFFFF"/>
                    </a:solidFill>
                  </a:rPr>
                  <a:t>CoQA</a:t>
                </a:r>
                <a:endParaRPr sz="1800" b="1">
                  <a:solidFill>
                    <a:srgbClr val="FFFFFF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/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</a:p>
              <a:p>
                <a:r>
                  <a:rPr lang="en-US" altLang="zh-TW" sz="2400" dirty="0"/>
                  <a:t>”Q:”,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 “A:”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blipFill>
                <a:blip r:embed="rId5"/>
                <a:stretch>
                  <a:fillRect l="-3783" t="-4061" r="-2600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898ADDE-3754-467C-ACD9-48B79F0C4B23}"/>
              </a:ext>
            </a:extLst>
          </p:cNvPr>
          <p:cNvSpPr/>
          <p:nvPr/>
        </p:nvSpPr>
        <p:spPr>
          <a:xfrm>
            <a:off x="182541" y="63442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Zero-shot Learning?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487E1-237E-4FEC-BD09-DCCF09BE95D5}"/>
              </a:ext>
            </a:extLst>
          </p:cNvPr>
          <p:cNvSpPr/>
          <p:nvPr/>
        </p:nvSpPr>
        <p:spPr>
          <a:xfrm>
            <a:off x="628650" y="648217"/>
            <a:ext cx="363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Reading Comprehension </a:t>
            </a:r>
            <a:endParaRPr lang="zh-TW" altLang="en-US" sz="2400" b="1" i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4A8062-B5C5-45B1-9A3F-6CA871DEACDD}"/>
              </a:ext>
            </a:extLst>
          </p:cNvPr>
          <p:cNvSpPr/>
          <p:nvPr/>
        </p:nvSpPr>
        <p:spPr>
          <a:xfrm>
            <a:off x="628650" y="4000165"/>
            <a:ext cx="2403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Summarization</a:t>
            </a:r>
            <a:endParaRPr lang="zh-TW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/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,”TL;DR:”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blipFill>
                <a:blip r:embed="rId6"/>
                <a:stretch>
                  <a:fillRect l="-38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B676F020-A3B7-4E84-8FA2-2325C6701352}"/>
              </a:ext>
            </a:extLst>
          </p:cNvPr>
          <p:cNvSpPr/>
          <p:nvPr/>
        </p:nvSpPr>
        <p:spPr>
          <a:xfrm>
            <a:off x="628650" y="4873715"/>
            <a:ext cx="1982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Translation </a:t>
            </a:r>
            <a:endParaRPr lang="zh-TW" altLang="en-US" sz="2400" b="1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8FD8E8-D6C1-45B5-AC83-581D5F88C81E}"/>
              </a:ext>
            </a:extLst>
          </p:cNvPr>
          <p:cNvSpPr txBox="1"/>
          <p:nvPr/>
        </p:nvSpPr>
        <p:spPr>
          <a:xfrm>
            <a:off x="3235945" y="4927130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1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CD0921-0E6B-448A-B6AB-F3C7881409A7}"/>
              </a:ext>
            </a:extLst>
          </p:cNvPr>
          <p:cNvSpPr txBox="1"/>
          <p:nvPr/>
        </p:nvSpPr>
        <p:spPr>
          <a:xfrm>
            <a:off x="5857841" y="4927130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8640AF-ED4B-48B6-B300-57AAACACC40D}"/>
              </a:ext>
            </a:extLst>
          </p:cNvPr>
          <p:cNvSpPr txBox="1"/>
          <p:nvPr/>
        </p:nvSpPr>
        <p:spPr>
          <a:xfrm>
            <a:off x="6286642" y="4927130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1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8E9967-EA51-4AFD-8ADB-EE85BC708D9E}"/>
              </a:ext>
            </a:extLst>
          </p:cNvPr>
          <p:cNvSpPr txBox="1"/>
          <p:nvPr/>
        </p:nvSpPr>
        <p:spPr>
          <a:xfrm>
            <a:off x="3235945" y="5550197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2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2FEA86-1DCE-4F26-B3D2-262F0C9B9A0B}"/>
              </a:ext>
            </a:extLst>
          </p:cNvPr>
          <p:cNvSpPr txBox="1"/>
          <p:nvPr/>
        </p:nvSpPr>
        <p:spPr>
          <a:xfrm>
            <a:off x="5857841" y="5550197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1A403-B5EC-4A49-A4F4-54DFAAAA0EF0}"/>
              </a:ext>
            </a:extLst>
          </p:cNvPr>
          <p:cNvSpPr txBox="1"/>
          <p:nvPr/>
        </p:nvSpPr>
        <p:spPr>
          <a:xfrm>
            <a:off x="6286642" y="5550197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EE190A6-2280-46AB-9172-C2D215478490}"/>
              </a:ext>
            </a:extLst>
          </p:cNvPr>
          <p:cNvSpPr txBox="1"/>
          <p:nvPr/>
        </p:nvSpPr>
        <p:spPr>
          <a:xfrm>
            <a:off x="3235945" y="6173264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3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FF743A-651E-4888-9EF8-8205579E4D74}"/>
              </a:ext>
            </a:extLst>
          </p:cNvPr>
          <p:cNvSpPr txBox="1"/>
          <p:nvPr/>
        </p:nvSpPr>
        <p:spPr>
          <a:xfrm>
            <a:off x="5857841" y="6173264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781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F9C71-06F2-4419-9449-AA94EC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93F3E-CAFB-448B-9A66-C649064A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C83571-109A-4BDC-97E1-56F8717CB62E}"/>
              </a:ext>
            </a:extLst>
          </p:cNvPr>
          <p:cNvSpPr/>
          <p:nvPr/>
        </p:nvSpPr>
        <p:spPr>
          <a:xfrm>
            <a:off x="4958824" y="214345"/>
            <a:ext cx="3459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https://arxiv.org/abs/1904.02679</a:t>
            </a:r>
          </a:p>
          <a:p>
            <a:r>
              <a:rPr lang="en-US" altLang="zh-TW" dirty="0"/>
              <a:t>(The results below are from GPT-2)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6D2B51-DA69-4F49-ABC9-2CA8FACF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1" y="876521"/>
            <a:ext cx="3653899" cy="57964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1ABDBE-716D-4C8C-9214-9DC03C51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8" y="1888233"/>
            <a:ext cx="4661914" cy="42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5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8CAE576B-5696-44C7-B12B-744F7D85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5B640-2127-44AD-A5CB-B33279F0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word can have multiple senses.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938989-F988-44DC-982A-1978117A3D16}"/>
              </a:ext>
            </a:extLst>
          </p:cNvPr>
          <p:cNvSpPr/>
          <p:nvPr/>
        </p:nvSpPr>
        <p:spPr>
          <a:xfrm>
            <a:off x="1080499" y="2281725"/>
            <a:ext cx="7175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Have you paid that money to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yet ?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87B039-5830-40E6-A0C2-3E43AE286B2E}"/>
              </a:ext>
            </a:extLst>
          </p:cNvPr>
          <p:cNvSpPr/>
          <p:nvPr/>
        </p:nvSpPr>
        <p:spPr>
          <a:xfrm>
            <a:off x="1080499" y="2758128"/>
            <a:ext cx="7409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is safest to deposit your money in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427CF6-F63D-4254-A0AC-0DD4A7F4C0AF}"/>
              </a:ext>
            </a:extLst>
          </p:cNvPr>
          <p:cNvSpPr/>
          <p:nvPr/>
        </p:nvSpPr>
        <p:spPr>
          <a:xfrm>
            <a:off x="1060450" y="3538196"/>
            <a:ext cx="820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victim was found lying dead on the river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6E87FF-23CB-407C-868A-20A7A6A9EFD4}"/>
              </a:ext>
            </a:extLst>
          </p:cNvPr>
          <p:cNvSpPr/>
          <p:nvPr/>
        </p:nvSpPr>
        <p:spPr>
          <a:xfrm>
            <a:off x="1060450" y="3996233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helvetica neue"/>
              </a:rPr>
              <a:t>They stood on the river bank to fish. 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A91F8F-B442-4E61-97CA-CDBDFAC7D7A3}"/>
              </a:ext>
            </a:extLst>
          </p:cNvPr>
          <p:cNvSpPr/>
          <p:nvPr/>
        </p:nvSpPr>
        <p:spPr>
          <a:xfrm>
            <a:off x="987874" y="4809452"/>
            <a:ext cx="5166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hospital has its own blood bank.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7E3C3B-D3C0-4891-B010-61F2D32D244A}"/>
              </a:ext>
            </a:extLst>
          </p:cNvPr>
          <p:cNvSpPr/>
          <p:nvPr/>
        </p:nvSpPr>
        <p:spPr>
          <a:xfrm>
            <a:off x="4785224" y="5387136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third sense or not?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98AF9-9094-4723-ADB9-869BCDFDB110}"/>
              </a:ext>
            </a:extLst>
          </p:cNvPr>
          <p:cNvSpPr/>
          <p:nvPr/>
        </p:nvSpPr>
        <p:spPr>
          <a:xfrm>
            <a:off x="5646149" y="18314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dirty="0"/>
              <a:t>https://arxiv.org/abs/1902.06006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17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41CBB-AADD-4EF0-AF74-01F0481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ED74B4-9376-455A-9583-4E6594EB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6F64F6-2F2A-4A43-8DD4-0B64752B4A58}"/>
              </a:ext>
            </a:extLst>
          </p:cNvPr>
          <p:cNvSpPr/>
          <p:nvPr/>
        </p:nvSpPr>
        <p:spPr>
          <a:xfrm>
            <a:off x="3026513" y="3244334"/>
            <a:ext cx="309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https://talktotransformer.com/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73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9" name="Picture 2" descr="https://s3.amazonaws.com/revue/items/images/004/298/863/mail/gp-2_meme.jpg?1551373069">
            <a:extLst>
              <a:ext uri="{FF2B5EF4-FFF2-40B4-BE49-F238E27FC236}">
                <a16:creationId xmlns:a16="http://schemas.microsoft.com/office/drawing/2014/main" id="{D03B9086-D7C2-4DD9-87DA-F323BE0CFA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86"/>
          <a:stretch/>
        </p:blipFill>
        <p:spPr bwMode="auto">
          <a:xfrm rot="21480000">
            <a:off x="853377" y="1003258"/>
            <a:ext cx="7437246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EBFAE6-5F8D-4368-858F-3A7605C998C1}"/>
              </a:ext>
            </a:extLst>
          </p:cNvPr>
          <p:cNvSpPr/>
          <p:nvPr/>
        </p:nvSpPr>
        <p:spPr>
          <a:xfrm>
            <a:off x="6435386" y="6203467"/>
            <a:ext cx="218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66666"/>
                </a:solidFill>
                <a:latin typeface="lato"/>
              </a:rPr>
              <a:t>Credit: Greg Durrett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66D0CD-EAFA-4DFD-BEFA-257F593932AE}"/>
              </a:ext>
            </a:extLst>
          </p:cNvPr>
          <p:cNvSpPr txBox="1"/>
          <p:nvPr/>
        </p:nvSpPr>
        <p:spPr>
          <a:xfrm>
            <a:off x="979714" y="3799114"/>
            <a:ext cx="1273629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200" dirty="0"/>
              <a:t>GPT-2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108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4F82C-43D5-4CD4-96D8-8B5C840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 BERT speak?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D562E-9F9C-4E51-B074-FDE27820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21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Unified Language Model Pre-training for Natural Language Understanding and Generation</a:t>
            </a:r>
          </a:p>
          <a:p>
            <a:pPr lvl="1"/>
            <a:r>
              <a:rPr lang="en-US" altLang="zh-TW" dirty="0">
                <a:hlinkClick r:id="rId2"/>
              </a:rPr>
              <a:t>https://arxiv.org/abs/1905.03197</a:t>
            </a:r>
            <a:endParaRPr lang="en-US" altLang="zh-TW" dirty="0"/>
          </a:p>
          <a:p>
            <a:r>
              <a:rPr lang="en-US" altLang="zh-TW" dirty="0"/>
              <a:t>BERT has a Mouth, and It Must Speak: BERT as a Markov Random Field Language Model</a:t>
            </a:r>
          </a:p>
          <a:p>
            <a:pPr lvl="1"/>
            <a:r>
              <a:rPr lang="en-US" altLang="zh-TW" dirty="0">
                <a:hlinkClick r:id="rId3"/>
              </a:rPr>
              <a:t>https://arxiv.org/abs/1902.04094</a:t>
            </a:r>
            <a:endParaRPr lang="en-US" altLang="zh-TW" dirty="0"/>
          </a:p>
          <a:p>
            <a:r>
              <a:rPr lang="en-US" altLang="zh-TW" dirty="0"/>
              <a:t>Insertion Transformer: Flexible Sequence Generation via Insertion Operations</a:t>
            </a:r>
          </a:p>
          <a:p>
            <a:pPr lvl="1"/>
            <a:r>
              <a:rPr lang="en-US" altLang="zh-TW" dirty="0">
                <a:hlinkClick r:id="rId4"/>
              </a:rPr>
              <a:t>https://arxiv.org/abs/1902.03249</a:t>
            </a:r>
            <a:endParaRPr lang="en-US" altLang="zh-TW" dirty="0"/>
          </a:p>
          <a:p>
            <a:r>
              <a:rPr lang="en-US" altLang="zh-TW" dirty="0"/>
              <a:t>Insertion-based Decoding with automatically Inferred Generation Order</a:t>
            </a:r>
          </a:p>
          <a:p>
            <a:pPr lvl="1"/>
            <a:r>
              <a:rPr lang="en-US" altLang="zh-TW" dirty="0">
                <a:hlinkClick r:id="rId5"/>
              </a:rPr>
              <a:t>https://arxiv.org/abs/1902.01370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24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270D0-D014-4E22-81E9-F3C04F03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一词多义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FAE82A-1B2A-429C-81FE-A650E07A374D}"/>
              </a:ext>
            </a:extLst>
          </p:cNvPr>
          <p:cNvSpPr txBox="1"/>
          <p:nvPr/>
        </p:nvSpPr>
        <p:spPr>
          <a:xfrm>
            <a:off x="2378058" y="3429000"/>
            <a:ext cx="157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他是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尼禄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Nero Glyptothek Munich 321.jpg">
            <a:extLst>
              <a:ext uri="{FF2B5EF4-FFF2-40B4-BE49-F238E27FC236}">
                <a16:creationId xmlns:a16="http://schemas.microsoft.com/office/drawing/2014/main" id="{328A32BA-8495-44B7-A6F4-3B414F1C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1740788"/>
            <a:ext cx="1579563" cy="21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1A9DD4-8ED4-4BEA-A9CD-BB7976026845}"/>
              </a:ext>
            </a:extLst>
          </p:cNvPr>
          <p:cNvSpPr txBox="1"/>
          <p:nvPr/>
        </p:nvSpPr>
        <p:spPr>
          <a:xfrm>
            <a:off x="2010993" y="6031209"/>
            <a:ext cx="191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她也是尼禄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s://gss1.bdstatic.com/-vo3dSag_xI4khGkpoWK1HF6hhy/baike/c0%3Dbaike80%2C5%2C5%2C80%2C26/sign=5c647b655e82b2b7b392319650c4a08a/dcc451da81cb39db4bdd8437d7160924ab1830b6.jpg">
            <a:extLst>
              <a:ext uri="{FF2B5EF4-FFF2-40B4-BE49-F238E27FC236}">
                <a16:creationId xmlns:a16="http://schemas.microsoft.com/office/drawing/2014/main" id="{B6A524AE-8E76-466C-8C37-EAD42C97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4306188"/>
            <a:ext cx="2894719" cy="1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ç¸éåç">
            <a:extLst>
              <a:ext uri="{FF2B5EF4-FFF2-40B4-BE49-F238E27FC236}">
                <a16:creationId xmlns:a16="http://schemas.microsoft.com/office/drawing/2014/main" id="{E55271DB-57B3-4FCF-BE68-5FC63232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83" y="2967334"/>
            <a:ext cx="2348461" cy="33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DH-184 ãã.jpg">
            <a:extLst>
              <a:ext uri="{FF2B5EF4-FFF2-40B4-BE49-F238E27FC236}">
                <a16:creationId xmlns:a16="http://schemas.microsoft.com/office/drawing/2014/main" id="{4094DBCB-8C86-4C5A-A507-D944F64B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94" y="203200"/>
            <a:ext cx="3696662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1507E3-31E7-4CD7-A465-30ED596A0FA1}"/>
              </a:ext>
            </a:extLst>
          </p:cNvPr>
          <p:cNvSpPr txBox="1"/>
          <p:nvPr/>
        </p:nvSpPr>
        <p:spPr>
          <a:xfrm>
            <a:off x="2990291" y="2166156"/>
            <a:ext cx="2081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这是加贺号护卫舰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E78C04-1188-4FDF-B545-CCA8DFEBA24F}"/>
              </a:ext>
            </a:extLst>
          </p:cNvPr>
          <p:cNvSpPr txBox="1"/>
          <p:nvPr/>
        </p:nvSpPr>
        <p:spPr>
          <a:xfrm>
            <a:off x="4572000" y="5531702"/>
            <a:ext cx="188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这也是加贺号护卫舰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96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A292455-E704-4FA0-82C0-D17E601A5AFF}"/>
              </a:ext>
            </a:extLst>
          </p:cNvPr>
          <p:cNvSpPr/>
          <p:nvPr/>
        </p:nvSpPr>
        <p:spPr>
          <a:xfrm>
            <a:off x="463536" y="4446937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money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1A7833C-FC43-4E02-8008-26845C77DC56}"/>
              </a:ext>
            </a:extLst>
          </p:cNvPr>
          <p:cNvSpPr/>
          <p:nvPr/>
        </p:nvSpPr>
        <p:spPr>
          <a:xfrm>
            <a:off x="5609111" y="311924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60F6583-D322-4D06-A91D-85EB49D03AC7}"/>
              </a:ext>
            </a:extLst>
          </p:cNvPr>
          <p:cNvSpPr/>
          <p:nvPr/>
        </p:nvSpPr>
        <p:spPr>
          <a:xfrm>
            <a:off x="1767913" y="0"/>
            <a:ext cx="5845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Contextualized</a:t>
            </a:r>
            <a:r>
              <a:rPr lang="zh-TW" altLang="en-US" sz="3200" b="1" i="1" u="sng" dirty="0"/>
              <a:t> </a:t>
            </a:r>
            <a:r>
              <a:rPr lang="en-US" altLang="zh-TW" sz="3200" b="1" i="1" u="sng" dirty="0"/>
              <a:t>Word Embedding </a:t>
            </a:r>
            <a:endParaRPr lang="zh-TW" altLang="en-US" sz="3200" b="1" i="1" u="sng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03E9F16-6A13-4474-BB65-5A64E7E0A86D}"/>
              </a:ext>
            </a:extLst>
          </p:cNvPr>
          <p:cNvCxnSpPr>
            <a:cxnSpLocks/>
          </p:cNvCxnSpPr>
          <p:nvPr/>
        </p:nvCxnSpPr>
        <p:spPr>
          <a:xfrm flipV="1">
            <a:off x="20822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B37B9A1-FE00-4C64-B1F0-3302950D242F}"/>
              </a:ext>
            </a:extLst>
          </p:cNvPr>
          <p:cNvCxnSpPr>
            <a:cxnSpLocks/>
          </p:cNvCxnSpPr>
          <p:nvPr/>
        </p:nvCxnSpPr>
        <p:spPr>
          <a:xfrm flipV="1">
            <a:off x="3136418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F1ED39E-7AE0-4951-B11A-612BEC6FC93C}"/>
              </a:ext>
            </a:extLst>
          </p:cNvPr>
          <p:cNvCxnSpPr>
            <a:cxnSpLocks/>
          </p:cNvCxnSpPr>
          <p:nvPr/>
        </p:nvCxnSpPr>
        <p:spPr>
          <a:xfrm flipV="1">
            <a:off x="4157003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85F5DA3B-652C-4FD9-832D-D22F662002B4}"/>
              </a:ext>
            </a:extLst>
          </p:cNvPr>
          <p:cNvSpPr/>
          <p:nvPr/>
        </p:nvSpPr>
        <p:spPr>
          <a:xfrm>
            <a:off x="575684" y="2995386"/>
            <a:ext cx="3966052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Contextualized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algn="ctr"/>
            <a:r>
              <a:rPr lang="en-US" altLang="zh-TW" sz="2800" dirty="0"/>
              <a:t>Word Embedding 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D40A462-DE14-44D2-B5BD-5E92005CFD8B}"/>
              </a:ext>
            </a:extLst>
          </p:cNvPr>
          <p:cNvCxnSpPr>
            <a:cxnSpLocks/>
          </p:cNvCxnSpPr>
          <p:nvPr/>
        </p:nvCxnSpPr>
        <p:spPr>
          <a:xfrm flipV="1">
            <a:off x="2056801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98732C6-7BB3-4821-BD30-2B79E61F7CB7}"/>
              </a:ext>
            </a:extLst>
          </p:cNvPr>
          <p:cNvCxnSpPr>
            <a:cxnSpLocks/>
          </p:cNvCxnSpPr>
          <p:nvPr/>
        </p:nvCxnSpPr>
        <p:spPr>
          <a:xfrm flipV="1">
            <a:off x="3111018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8AA3349-AFFC-4F22-8A00-1FD90C5537DB}"/>
              </a:ext>
            </a:extLst>
          </p:cNvPr>
          <p:cNvCxnSpPr>
            <a:cxnSpLocks/>
          </p:cNvCxnSpPr>
          <p:nvPr/>
        </p:nvCxnSpPr>
        <p:spPr>
          <a:xfrm flipV="1">
            <a:off x="4131603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F06C6E4-EC58-48AF-ADBB-AF75FA2765DC}"/>
              </a:ext>
            </a:extLst>
          </p:cNvPr>
          <p:cNvSpPr/>
          <p:nvPr/>
        </p:nvSpPr>
        <p:spPr>
          <a:xfrm>
            <a:off x="1942509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2EE68B2-CE4E-4ADE-A0E8-7EE70A52CF4B}"/>
              </a:ext>
            </a:extLst>
          </p:cNvPr>
          <p:cNvSpPr/>
          <p:nvPr/>
        </p:nvSpPr>
        <p:spPr>
          <a:xfrm>
            <a:off x="2994619" y="2266583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440F9C-46F8-47B5-A781-CC756A500D58}"/>
              </a:ext>
            </a:extLst>
          </p:cNvPr>
          <p:cNvSpPr/>
          <p:nvPr/>
        </p:nvSpPr>
        <p:spPr>
          <a:xfrm>
            <a:off x="4017311" y="2253217"/>
            <a:ext cx="22858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A2F58A5-6427-4484-BDD9-365440021B8E}"/>
              </a:ext>
            </a:extLst>
          </p:cNvPr>
          <p:cNvGrpSpPr/>
          <p:nvPr/>
        </p:nvGrpSpPr>
        <p:grpSpPr>
          <a:xfrm>
            <a:off x="5532705" y="936973"/>
            <a:ext cx="2870195" cy="2213850"/>
            <a:chOff x="5435003" y="3877557"/>
            <a:chExt cx="2870195" cy="2213850"/>
          </a:xfrm>
        </p:grpSpPr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8ED80A40-DEFC-41EC-8DBD-9FFBA8F2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C004D8FD-3035-4763-9C1D-F3344CF3E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23D20C08-8EBD-4A2B-A15E-19A927CB4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5FD15C92-934A-4265-85C8-3DD3DF388EC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53ABFAAD-4D81-42C6-B382-D43CE36B5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DDAA676E-7F97-4F0D-8295-AF8F924D2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1309770B-F654-4528-9646-F6073A82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81E3418-64C5-4753-82EB-C2EE37BB0A08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E45F9B8-69CA-4276-964C-8D89862E671D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C91F612-9FE3-445F-891E-4C63130BC365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78E9A41-CA9B-424F-873F-A259E2C0AC69}"/>
              </a:ext>
            </a:extLst>
          </p:cNvPr>
          <p:cNvCxnSpPr>
            <a:cxnSpLocks/>
          </p:cNvCxnSpPr>
          <p:nvPr/>
        </p:nvCxnSpPr>
        <p:spPr>
          <a:xfrm flipV="1">
            <a:off x="10408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CBB72C7B-421A-4593-9375-19A6DC48CC48}"/>
              </a:ext>
            </a:extLst>
          </p:cNvPr>
          <p:cNvCxnSpPr>
            <a:cxnSpLocks/>
          </p:cNvCxnSpPr>
          <p:nvPr/>
        </p:nvCxnSpPr>
        <p:spPr>
          <a:xfrm flipV="1">
            <a:off x="1049759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8A47C56-88AD-47D5-BF0F-E4FE42671591}"/>
              </a:ext>
            </a:extLst>
          </p:cNvPr>
          <p:cNvSpPr/>
          <p:nvPr/>
        </p:nvSpPr>
        <p:spPr>
          <a:xfrm>
            <a:off x="935467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CBB53F6-494E-498D-B374-493EB68C28C8}"/>
              </a:ext>
            </a:extLst>
          </p:cNvPr>
          <p:cNvSpPr/>
          <p:nvPr/>
        </p:nvSpPr>
        <p:spPr>
          <a:xfrm>
            <a:off x="1854414" y="4478447"/>
            <a:ext cx="455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0156806-5700-4B2D-86B1-690399C6DD6F}"/>
              </a:ext>
            </a:extLst>
          </p:cNvPr>
          <p:cNvSpPr/>
          <p:nvPr/>
        </p:nvSpPr>
        <p:spPr>
          <a:xfrm>
            <a:off x="2776929" y="4478447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477218-C79B-4171-B089-B27E9ED5E363}"/>
              </a:ext>
            </a:extLst>
          </p:cNvPr>
          <p:cNvSpPr/>
          <p:nvPr/>
        </p:nvSpPr>
        <p:spPr>
          <a:xfrm>
            <a:off x="3714180" y="4478446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0CB4868-FF7B-46B9-B2FE-0A319BBFCEDE}"/>
              </a:ext>
            </a:extLst>
          </p:cNvPr>
          <p:cNvSpPr/>
          <p:nvPr/>
        </p:nvSpPr>
        <p:spPr>
          <a:xfrm>
            <a:off x="6607330" y="3121056"/>
            <a:ext cx="83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river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E86814A-FE96-4CD0-AF4F-598CAEB72E0E}"/>
              </a:ext>
            </a:extLst>
          </p:cNvPr>
          <p:cNvSpPr/>
          <p:nvPr/>
        </p:nvSpPr>
        <p:spPr>
          <a:xfrm>
            <a:off x="7632405" y="3113182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AA2F446-4076-4DD5-BEB5-AF410AB5EA19}"/>
              </a:ext>
            </a:extLst>
          </p:cNvPr>
          <p:cNvSpPr/>
          <p:nvPr/>
        </p:nvSpPr>
        <p:spPr>
          <a:xfrm>
            <a:off x="5659541" y="6180457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endParaRPr lang="zh-TW" altLang="en-US" sz="2400" dirty="0"/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6F28EA65-C510-4293-BB11-C1DB58D17D0E}"/>
              </a:ext>
            </a:extLst>
          </p:cNvPr>
          <p:cNvGrpSpPr/>
          <p:nvPr/>
        </p:nvGrpSpPr>
        <p:grpSpPr>
          <a:xfrm>
            <a:off x="5583135" y="3998185"/>
            <a:ext cx="2870195" cy="2213850"/>
            <a:chOff x="5435003" y="3877557"/>
            <a:chExt cx="2870195" cy="2213850"/>
          </a:xfrm>
        </p:grpSpPr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4DEF652D-559E-497B-8035-492CA7E41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8FCC360-616B-4722-AB36-2AF2B7E73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D32083E5-A6D2-4053-B321-4B541E62F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2F97FD25-6B46-405C-B777-A37E29DD3AA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26CAC79F-FCB8-4B34-A6C4-68473D85F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C1982B8C-B73B-4A4E-B1DE-6F42C5DC2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D9D89062-CC89-402E-951A-6937A9875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CA2BD31-32E9-4737-B4EB-096BE6DC0125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9F126A4-B522-4E26-B1C3-417249261E20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0AAFE4A-D27F-4296-A2AC-FDA939F146AC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0ACFD1D-F01E-46FF-BDAE-B53C47D734DE}"/>
              </a:ext>
            </a:extLst>
          </p:cNvPr>
          <p:cNvSpPr/>
          <p:nvPr/>
        </p:nvSpPr>
        <p:spPr>
          <a:xfrm>
            <a:off x="6657760" y="6182268"/>
            <a:ext cx="1051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blood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8903861-5B91-4D59-BD4C-803896B39DAF}"/>
              </a:ext>
            </a:extLst>
          </p:cNvPr>
          <p:cNvSpPr/>
          <p:nvPr/>
        </p:nvSpPr>
        <p:spPr>
          <a:xfrm>
            <a:off x="7682835" y="6174394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6848334-5EFA-4E4D-95E8-1E0EB2BA356E}"/>
              </a:ext>
            </a:extLst>
          </p:cNvPr>
          <p:cNvSpPr txBox="1"/>
          <p:nvPr/>
        </p:nvSpPr>
        <p:spPr>
          <a:xfrm>
            <a:off x="135747" y="43714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F3EB36A-9C5F-45DD-9927-240F4EE911A8}"/>
              </a:ext>
            </a:extLst>
          </p:cNvPr>
          <p:cNvSpPr txBox="1"/>
          <p:nvPr/>
        </p:nvSpPr>
        <p:spPr>
          <a:xfrm>
            <a:off x="4441635" y="43841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65848027-1BE0-4240-A685-63DE0B9B00DD}"/>
              </a:ext>
            </a:extLst>
          </p:cNvPr>
          <p:cNvSpPr txBox="1"/>
          <p:nvPr/>
        </p:nvSpPr>
        <p:spPr>
          <a:xfrm>
            <a:off x="5241699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110871-AE2E-44CF-BA64-FC41B3FEAE2A}"/>
              </a:ext>
            </a:extLst>
          </p:cNvPr>
          <p:cNvSpPr txBox="1"/>
          <p:nvPr/>
        </p:nvSpPr>
        <p:spPr>
          <a:xfrm>
            <a:off x="8398611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7747391-5D4A-4477-BEE8-BCC0CAB5D516}"/>
              </a:ext>
            </a:extLst>
          </p:cNvPr>
          <p:cNvSpPr txBox="1"/>
          <p:nvPr/>
        </p:nvSpPr>
        <p:spPr>
          <a:xfrm>
            <a:off x="5296418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3B013DD-AFBD-4266-94BC-DA9FACDDA3C0}"/>
              </a:ext>
            </a:extLst>
          </p:cNvPr>
          <p:cNvSpPr txBox="1"/>
          <p:nvPr/>
        </p:nvSpPr>
        <p:spPr>
          <a:xfrm>
            <a:off x="8453330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286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03193-11B9-48D1-825A-FDFD0DCC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mbeddings from </a:t>
            </a:r>
            <a:r>
              <a:rPr lang="en-US" altLang="zh-TW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anguage </a:t>
            </a:r>
            <a:r>
              <a:rPr lang="en-US" altLang="zh-TW" dirty="0">
                <a:solidFill>
                  <a:srgbClr val="FF0000"/>
                </a:solidFill>
              </a:rPr>
              <a:t>Mo</a:t>
            </a:r>
            <a:r>
              <a:rPr lang="en-US" altLang="zh-TW" dirty="0"/>
              <a:t>del</a:t>
            </a:r>
            <a:r>
              <a:rPr lang="zh-TW" altLang="en-US" dirty="0"/>
              <a:t> </a:t>
            </a:r>
            <a:r>
              <a:rPr lang="en-US" altLang="zh-TW" dirty="0"/>
              <a:t>(ELMO)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2EF4D-6360-4725-B2A6-2FEE0EDD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RNN-based language models (trained from lots of sentences)</a:t>
            </a:r>
            <a:endParaRPr lang="zh-TW" altLang="en-US" sz="2400" dirty="0"/>
          </a:p>
        </p:txBody>
      </p:sp>
      <p:pic>
        <p:nvPicPr>
          <p:cNvPr id="4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98" y="111468"/>
            <a:ext cx="1860001" cy="18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F874F1-D52F-40F1-9E80-D989AA807087}"/>
              </a:ext>
            </a:extLst>
          </p:cNvPr>
          <p:cNvSpPr/>
          <p:nvPr/>
        </p:nvSpPr>
        <p:spPr>
          <a:xfrm>
            <a:off x="4094827" y="129444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https://arxiv.org/abs/1802.05365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DECE58-8962-4B7A-A7B9-22AC46CAD48A}"/>
              </a:ext>
            </a:extLst>
          </p:cNvPr>
          <p:cNvSpPr txBox="1"/>
          <p:nvPr/>
        </p:nvSpPr>
        <p:spPr>
          <a:xfrm>
            <a:off x="2753291" y="2294982"/>
            <a:ext cx="691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given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 退了 就 知道 誰 沒穿 褲子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4A77C0-9B77-41D8-B593-BF6E11A9720D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5DBC6-7B3D-4580-8346-1F1440FA022B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04BE98-887A-4635-831F-81BBE267C9A4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779B9A-F6BB-42B6-9999-AB5CB1303C7C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B74EED-2CEE-4104-ADE6-FAB59B03C65F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9DE31D-CEEF-41FB-946A-6A1511D47D1C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369671C-85B5-432F-A541-1E2EED3592CD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C7B9FE9-56B4-4AF8-A1CC-CD361EDB3068}"/>
              </a:ext>
            </a:extLst>
          </p:cNvPr>
          <p:cNvCxnSpPr>
            <a:cxnSpLocks/>
          </p:cNvCxnSpPr>
          <p:nvPr/>
        </p:nvCxnSpPr>
        <p:spPr>
          <a:xfrm flipV="1">
            <a:off x="982185" y="335785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D0EB831-0165-4FA4-B69B-15312804699E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56DE107-D4FD-4355-9998-7EB1D0E54767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D0F36D5-49D3-4324-8C56-D1DDF27EF8F8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17D76E-BFEA-4580-9808-B7373D1FD0AC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EF7D07-2A91-4E2D-93B4-DB9C1DDED1C2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6F81CB1-D5E5-46EC-967B-0712A664CC22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20110CB-1FF4-4A9B-AD03-50EB90D298A7}"/>
              </a:ext>
            </a:extLst>
          </p:cNvPr>
          <p:cNvCxnSpPr>
            <a:cxnSpLocks/>
          </p:cNvCxnSpPr>
          <p:nvPr/>
        </p:nvCxnSpPr>
        <p:spPr>
          <a:xfrm flipV="1">
            <a:off x="2122614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3BEBC53-9314-4344-9FEB-5166D955F44D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FF9020E-05E8-4E50-8315-D8C88C35A7E9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8014EA6-7564-4490-905D-F3B617B771F5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17F6D3-6B2D-48FB-AD61-B789208EBB3F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848E94-B7D7-460C-B4BF-8F620C50EF15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ACA366D-B458-4517-BF45-602357336D90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BBD2054-2B3C-4469-A3F3-341409DBB178}"/>
              </a:ext>
            </a:extLst>
          </p:cNvPr>
          <p:cNvCxnSpPr>
            <a:cxnSpLocks/>
          </p:cNvCxnSpPr>
          <p:nvPr/>
        </p:nvCxnSpPr>
        <p:spPr>
          <a:xfrm flipV="1">
            <a:off x="3250751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D4BE030-395A-4165-AE23-F88FF2DD1FD9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20851B-F708-4AD9-9B15-260254B94A20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2F34C1-0F4A-43E7-AC8E-663E92E8D427}"/>
              </a:ext>
            </a:extLst>
          </p:cNvPr>
          <p:cNvSpPr txBox="1"/>
          <p:nvPr/>
        </p:nvSpPr>
        <p:spPr>
          <a:xfrm>
            <a:off x="445967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70B6BB2-E104-4B37-A4C0-5EE9F9971BA1}"/>
              </a:ext>
            </a:extLst>
          </p:cNvPr>
          <p:cNvSpPr txBox="1"/>
          <p:nvPr/>
        </p:nvSpPr>
        <p:spPr>
          <a:xfrm>
            <a:off x="1557288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EE691E8-CE4C-48B4-9D08-915DE25AF7DF}"/>
              </a:ext>
            </a:extLst>
          </p:cNvPr>
          <p:cNvSpPr txBox="1"/>
          <p:nvPr/>
        </p:nvSpPr>
        <p:spPr>
          <a:xfrm>
            <a:off x="2687941" y="29285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C183BAF-184D-4C4A-A091-A37C84BC0DD5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D82547D-FC83-4F62-93C0-3051B5640788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A82E77A-DC32-4AB8-96E0-D8C73191338F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3E09648-B586-4C79-83D1-81161497185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25B5147-F191-49C6-8FD8-D04AEEFF73ED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7ADEA1F-1782-4790-9F0C-DA576538CB02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E38B0D3-5472-45F4-9A68-B61675AE0168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6B0219A-9106-4B0E-85E0-F4C0B0DD4ACA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459D11A-8C84-4DFC-88E9-420A93C50095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7C92998-D2F9-49FC-9738-917486B3E40D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D00E11-9698-45AB-9E8D-496984A90BB7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3AC368-0BAF-4C32-82EE-BE386C315946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7292A31-F520-42CC-990C-D071F7C2C6B9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5DCD114-FB1F-4CFD-A153-B19AB400CA34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94864FC-9FFE-4A17-B6FC-1F3FBE732345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4BA97FE-E147-486B-83E8-32269EF257F1}"/>
              </a:ext>
            </a:extLst>
          </p:cNvPr>
          <p:cNvCxnSpPr>
            <a:cxnSpLocks/>
          </p:cNvCxnSpPr>
          <p:nvPr/>
        </p:nvCxnSpPr>
        <p:spPr>
          <a:xfrm flipV="1">
            <a:off x="5820155" y="338192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99D8A14-3466-445A-A980-E9BE2972468A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9F3EA66-337C-486A-8D35-29972B614837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676840C-4DBB-411E-8E73-99D094AB7437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292D6F-F9F0-4895-8890-576B4ED5A89A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1226C7B-46CE-40A0-9193-17B876AB697A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721F846-464D-4471-8319-DB639EC0601B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7879A892-7C21-45A6-81F5-38AFAB91E3AD}"/>
              </a:ext>
            </a:extLst>
          </p:cNvPr>
          <p:cNvCxnSpPr>
            <a:cxnSpLocks/>
          </p:cNvCxnSpPr>
          <p:nvPr/>
        </p:nvCxnSpPr>
        <p:spPr>
          <a:xfrm flipV="1">
            <a:off x="6960584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BD99471-05B4-4533-8341-9788AF6746B6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D21FB06-DAB5-46C0-9A60-1D58782C7797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6E90B30-F47E-4E08-A912-D9695CA20759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AA61D2-D744-4E3C-99D2-B6BD882376DD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45824A7-A83C-4374-B4FE-4CA777465229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C52A6D8-F8A8-4E47-AD22-4EDCF66D8E31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601FF0C-65C8-4ECC-8958-D12C468907D0}"/>
              </a:ext>
            </a:extLst>
          </p:cNvPr>
          <p:cNvCxnSpPr>
            <a:cxnSpLocks/>
          </p:cNvCxnSpPr>
          <p:nvPr/>
        </p:nvCxnSpPr>
        <p:spPr>
          <a:xfrm flipV="1">
            <a:off x="8088721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10406BA-BFCA-4696-B1D6-1D88B86E39C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04FF80C-F58E-4050-B73B-4218585777F8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952287B-1E33-418E-AA33-3EE26091A0F2}"/>
              </a:ext>
            </a:extLst>
          </p:cNvPr>
          <p:cNvSpPr txBox="1"/>
          <p:nvPr/>
        </p:nvSpPr>
        <p:spPr>
          <a:xfrm>
            <a:off x="5283937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838F3B9-AD3A-4122-8378-9684A5F00ACA}"/>
              </a:ext>
            </a:extLst>
          </p:cNvPr>
          <p:cNvSpPr txBox="1"/>
          <p:nvPr/>
        </p:nvSpPr>
        <p:spPr>
          <a:xfrm>
            <a:off x="6395258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8A33E7A-AA18-46AB-8A9B-C13D045E0468}"/>
              </a:ext>
            </a:extLst>
          </p:cNvPr>
          <p:cNvSpPr txBox="1"/>
          <p:nvPr/>
        </p:nvSpPr>
        <p:spPr>
          <a:xfrm>
            <a:off x="7525911" y="295265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557AF68-D08B-441C-A2F8-BD83AE1DDA0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0C8B95D-0A68-40BF-A7E1-1B37D928BEA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9784757-4409-4153-8457-9F49C375F21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A5BC6AD6-C0A5-42CE-A981-463B96E8A35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663FFEF-8679-46B6-AE33-81C568E24E7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3E614B69-87A3-4FD7-9FBF-B2BB85741E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10CAB7C-2E54-498C-8008-92592CAE83C9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6AF239A-8ADA-4F12-A6AC-900084E29BBA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5790971-50C0-4E68-B3FF-1537DC1FBA7E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72E1B9E-6BC6-4943-8CD3-9F66B73D109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95302E-B42E-479D-A3BF-84D2516E4F5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1D9207D-9B73-4280-B6FE-9B7C176CC489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1D5CC10D-0404-4293-8A0E-E447E7611E53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BFBDEC20-CEA6-451A-BEFD-91C4F6209BAD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B178D6E-CBDB-49CF-9B4E-0304B73A3995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B5453A1-FEF3-432F-BECC-079345DCD65F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A9F7890-E30D-43F5-9202-41E029BEDA1F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0F0C80C-0B0D-43EA-81E2-B46112467842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53831558-23AA-4E3D-829F-F94C91FF7A87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3D5EB507-E9B6-48B1-B412-EB41B18AB48A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9" name="矩形 178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13601" y="2312419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13600" y="3249561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05302" y="343514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06035" y="2979561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54030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54029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45731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46464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882167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882166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73868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74601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8271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3783" y="25203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30027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889299" y="23646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37388" y="2346594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37387" y="3283736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29089" y="346932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29822" y="301373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577817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577816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69518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70251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05954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05953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097655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098388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2058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7570" y="255454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3814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13086" y="239882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2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697385" y="2376963"/>
            <a:ext cx="740002" cy="461665"/>
            <a:chOff x="4536467" y="3785669"/>
            <a:chExt cx="740002" cy="461665"/>
          </a:xfrm>
        </p:grpSpPr>
        <p:cxnSp>
          <p:nvCxnSpPr>
            <p:cNvPr id="234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7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41062" y="1956194"/>
            <a:ext cx="408669" cy="1707500"/>
            <a:chOff x="4350364" y="2838628"/>
            <a:chExt cx="408669" cy="1707500"/>
          </a:xfrm>
        </p:grpSpPr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53467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41613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文字方塊 250">
            <a:extLst>
              <a:ext uri="{FF2B5EF4-FFF2-40B4-BE49-F238E27FC236}">
                <a16:creationId xmlns:a16="http://schemas.microsoft.com/office/drawing/2014/main" id="{6447D555-3769-4452-A51E-F260B81ED897}"/>
              </a:ext>
            </a:extLst>
          </p:cNvPr>
          <p:cNvSpPr txBox="1"/>
          <p:nvPr/>
        </p:nvSpPr>
        <p:spPr>
          <a:xfrm>
            <a:off x="3030857" y="247107"/>
            <a:ext cx="580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layer in deep LSTM can generate a latent representation.</a:t>
            </a:r>
            <a:endParaRPr lang="zh-TW" altLang="en-US" sz="2400" dirty="0"/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3030857" y="113334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one should we use???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blipFill>
                <a:blip r:embed="rId2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29089" y="209251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69518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097655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05302" y="200885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45731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73868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50422" y="162616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2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1994329" y="1660164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19286" y="166763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8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682820" y="1677991"/>
            <a:ext cx="2730529" cy="546443"/>
            <a:chOff x="5566240" y="1507403"/>
            <a:chExt cx="2730529" cy="546443"/>
          </a:xfrm>
        </p:grpSpPr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42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42" y="182882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D607238-62E8-43DD-85FB-2E3FF95ADE76}"/>
              </a:ext>
            </a:extLst>
          </p:cNvPr>
          <p:cNvGrpSpPr/>
          <p:nvPr/>
        </p:nvGrpSpPr>
        <p:grpSpPr>
          <a:xfrm>
            <a:off x="348477" y="5864891"/>
            <a:ext cx="1111321" cy="797614"/>
            <a:chOff x="1212077" y="5255291"/>
            <a:chExt cx="1111321" cy="79761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A5D5FDF-A949-4C70-9F12-B208E499E6F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6936287-7757-40B2-8AF3-1B0151E1D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FFA90A5-9BB0-4838-9E5A-510724749185}"/>
              </a:ext>
            </a:extLst>
          </p:cNvPr>
          <p:cNvGrpSpPr/>
          <p:nvPr/>
        </p:nvGrpSpPr>
        <p:grpSpPr>
          <a:xfrm>
            <a:off x="1385878" y="5864891"/>
            <a:ext cx="1111321" cy="797614"/>
            <a:chOff x="2272598" y="5255291"/>
            <a:chExt cx="1111321" cy="797614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DFA37E1-7E5A-4B12-990D-217C188E3230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8A90426-2D40-4B78-ADDD-B8EEA38AF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46786E6-3F5C-4161-8EBF-083EB677D59F}"/>
              </a:ext>
            </a:extLst>
          </p:cNvPr>
          <p:cNvGrpSpPr/>
          <p:nvPr/>
        </p:nvGrpSpPr>
        <p:grpSpPr>
          <a:xfrm>
            <a:off x="2423279" y="5864891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A5F1E88-156B-400F-A906-F08CAD30D283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9A953718-C943-422F-AD13-2B3CE54D5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456CD8B-2F43-4062-885E-459E5829FCD0}"/>
              </a:ext>
            </a:extLst>
          </p:cNvPr>
          <p:cNvGrpSpPr/>
          <p:nvPr/>
        </p:nvGrpSpPr>
        <p:grpSpPr>
          <a:xfrm>
            <a:off x="3460679" y="5864891"/>
            <a:ext cx="1111321" cy="797614"/>
            <a:chOff x="4324279" y="5255291"/>
            <a:chExt cx="1111321" cy="797614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83542D5-1A93-4D00-AE77-6F0463A31528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E5E0F2F-477B-4962-94DE-8A6F9CF7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5F2F47-2130-4A66-8937-F060D12AFB89}"/>
              </a:ext>
            </a:extLst>
          </p:cNvPr>
          <p:cNvSpPr txBox="1"/>
          <p:nvPr/>
        </p:nvSpPr>
        <p:spPr>
          <a:xfrm>
            <a:off x="4249451" y="6146228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0569E5-2E42-47B1-ADCB-48B8F9937DC3}"/>
              </a:ext>
            </a:extLst>
          </p:cNvPr>
          <p:cNvGrpSpPr/>
          <p:nvPr/>
        </p:nvGrpSpPr>
        <p:grpSpPr>
          <a:xfrm>
            <a:off x="759908" y="4126823"/>
            <a:ext cx="406167" cy="612162"/>
            <a:chOff x="1623508" y="3377523"/>
            <a:chExt cx="406167" cy="612162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6888E3B1-7667-48A1-96FB-893D9F914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840" y="363816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3AA29C7-5401-466B-BA20-2D58E52C94DA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1853917" y="337623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9F6B4CD5-F2B8-4931-8EC3-9F736DE045B3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1623508" y="337752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9FC2228-03CF-4C08-B21B-528BF6E11847}"/>
              </a:ext>
            </a:extLst>
          </p:cNvPr>
          <p:cNvSpPr/>
          <p:nvPr/>
        </p:nvSpPr>
        <p:spPr>
          <a:xfrm rot="5400000">
            <a:off x="255484" y="36610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A5190C8-B1C6-4B4E-9548-14E7617AB276}"/>
              </a:ext>
            </a:extLst>
          </p:cNvPr>
          <p:cNvSpPr/>
          <p:nvPr/>
        </p:nvSpPr>
        <p:spPr>
          <a:xfrm rot="5400000">
            <a:off x="734453" y="3661029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C38538A-8BBB-4216-B00C-50D643B53511}"/>
              </a:ext>
            </a:extLst>
          </p:cNvPr>
          <p:cNvGrpSpPr/>
          <p:nvPr/>
        </p:nvGrpSpPr>
        <p:grpSpPr>
          <a:xfrm>
            <a:off x="1613944" y="3378490"/>
            <a:ext cx="674178" cy="1360495"/>
            <a:chOff x="2477544" y="2679990"/>
            <a:chExt cx="674178" cy="1360495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397FFFD-1544-4996-83F3-43E83AC1C11A}"/>
                </a:ext>
              </a:extLst>
            </p:cNvPr>
            <p:cNvGrpSpPr/>
            <p:nvPr/>
          </p:nvGrpSpPr>
          <p:grpSpPr>
            <a:xfrm>
              <a:off x="2699429" y="3428323"/>
              <a:ext cx="406167" cy="612162"/>
              <a:chOff x="1623508" y="3377523"/>
              <a:chExt cx="406167" cy="612162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E3AB5275-88FC-45A8-A364-02BEBC59ED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A53D6E1C-FC0B-44E6-BAFB-E6F1CE281B0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9AA92597-B8D1-4F8A-8954-4A703028754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1DF6E51-D70C-450C-BF2B-4F4C99EBA5AD}"/>
                </a:ext>
              </a:extLst>
            </p:cNvPr>
            <p:cNvSpPr/>
            <p:nvPr/>
          </p:nvSpPr>
          <p:spPr>
            <a:xfrm rot="5400000">
              <a:off x="2195005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9369FFB-0565-4F3B-91E1-3DB3270827AE}"/>
                </a:ext>
              </a:extLst>
            </p:cNvPr>
            <p:cNvSpPr/>
            <p:nvPr/>
          </p:nvSpPr>
          <p:spPr>
            <a:xfrm rot="5400000">
              <a:off x="2673974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899499A-EE19-4FCA-A386-4B50960C6E4C}"/>
              </a:ext>
            </a:extLst>
          </p:cNvPr>
          <p:cNvGrpSpPr/>
          <p:nvPr/>
        </p:nvGrpSpPr>
        <p:grpSpPr>
          <a:xfrm>
            <a:off x="2628148" y="3378490"/>
            <a:ext cx="674178" cy="1360495"/>
            <a:chOff x="3491748" y="2654590"/>
            <a:chExt cx="674178" cy="1360495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E0A34BB-7FF8-4589-8473-CBA892180D31}"/>
                </a:ext>
              </a:extLst>
            </p:cNvPr>
            <p:cNvGrpSpPr/>
            <p:nvPr/>
          </p:nvGrpSpPr>
          <p:grpSpPr>
            <a:xfrm>
              <a:off x="3713633" y="3402923"/>
              <a:ext cx="406167" cy="612162"/>
              <a:chOff x="1623508" y="3377523"/>
              <a:chExt cx="406167" cy="612162"/>
            </a:xfrm>
          </p:grpSpPr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48985A4B-B39F-47F5-BD53-001A173020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47EB01C-B5DA-4462-A780-28A1151F1F0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3A4EF6DD-633A-4754-A564-458CE4187D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3DDEC7D-5951-4626-9AA2-C48F9750B4E4}"/>
                </a:ext>
              </a:extLst>
            </p:cNvPr>
            <p:cNvSpPr/>
            <p:nvPr/>
          </p:nvSpPr>
          <p:spPr>
            <a:xfrm rot="5400000">
              <a:off x="3209209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346EB5C-7882-4F48-8ADC-4B2EA763460F}"/>
                </a:ext>
              </a:extLst>
            </p:cNvPr>
            <p:cNvSpPr/>
            <p:nvPr/>
          </p:nvSpPr>
          <p:spPr>
            <a:xfrm rot="5400000">
              <a:off x="3688178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8F4089D0-097D-4CF0-9EC9-C0AEB298E789}"/>
              </a:ext>
            </a:extLst>
          </p:cNvPr>
          <p:cNvGrpSpPr/>
          <p:nvPr/>
        </p:nvGrpSpPr>
        <p:grpSpPr>
          <a:xfrm>
            <a:off x="3668525" y="3378490"/>
            <a:ext cx="674178" cy="1360495"/>
            <a:chOff x="4532125" y="2667289"/>
            <a:chExt cx="674178" cy="1360495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E5C63E5-EE47-4EDB-A5D0-F66FDA613AEA}"/>
                </a:ext>
              </a:extLst>
            </p:cNvPr>
            <p:cNvGrpSpPr/>
            <p:nvPr/>
          </p:nvGrpSpPr>
          <p:grpSpPr>
            <a:xfrm>
              <a:off x="4754010" y="3415622"/>
              <a:ext cx="406167" cy="612162"/>
              <a:chOff x="1623508" y="3377523"/>
              <a:chExt cx="406167" cy="612162"/>
            </a:xfrm>
          </p:grpSpPr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8CE0C730-16F8-456A-96AF-A9110307E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EE1F485A-389B-49C5-857F-6A0EDBE2B96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B42A27C1-5BD9-4772-983B-C21CDF63605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7E364C5-ECCA-48E1-9F06-1ADFE42A3178}"/>
                </a:ext>
              </a:extLst>
            </p:cNvPr>
            <p:cNvSpPr/>
            <p:nvPr/>
          </p:nvSpPr>
          <p:spPr>
            <a:xfrm rot="5400000">
              <a:off x="4249586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325BCDC-D006-45BA-A80F-33BBB2BAE9E1}"/>
                </a:ext>
              </a:extLst>
            </p:cNvPr>
            <p:cNvSpPr/>
            <p:nvPr/>
          </p:nvSpPr>
          <p:spPr>
            <a:xfrm rot="5400000">
              <a:off x="4728555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5D6115-BF4E-40CD-9494-52B7AB3D3DEC}"/>
              </a:ext>
            </a:extLst>
          </p:cNvPr>
          <p:cNvSpPr/>
          <p:nvPr/>
        </p:nvSpPr>
        <p:spPr>
          <a:xfrm>
            <a:off x="444500" y="4647437"/>
            <a:ext cx="4127500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ELMO</a:t>
            </a:r>
            <a:endParaRPr lang="zh-TW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CBDED98-9E50-4C14-91AD-008981D032EF}"/>
              </a:ext>
            </a:extLst>
          </p:cNvPr>
          <p:cNvSpPr/>
          <p:nvPr/>
        </p:nvSpPr>
        <p:spPr>
          <a:xfrm rot="5400000">
            <a:off x="531012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E4E0A05-F168-4E76-BE4B-11A5C943DCE1}"/>
              </a:ext>
            </a:extLst>
          </p:cNvPr>
          <p:cNvGrpSpPr/>
          <p:nvPr/>
        </p:nvGrpSpPr>
        <p:grpSpPr>
          <a:xfrm>
            <a:off x="781521" y="2808949"/>
            <a:ext cx="406167" cy="652455"/>
            <a:chOff x="561423" y="1690689"/>
            <a:chExt cx="406167" cy="652455"/>
          </a:xfrm>
        </p:grpSpPr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F0E1C9A-F97E-48A4-AFF1-4DFD5A98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55C67BD-4C86-48DC-90DF-6EFD019A63CA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0DEF1F70-2C11-46F3-9C41-E22E5EADF7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3E0B3574-41C3-4802-921A-A766C2751E2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086FB1E-7D5A-4820-A87E-2604AA2A263D}"/>
              </a:ext>
            </a:extLst>
          </p:cNvPr>
          <p:cNvGrpSpPr/>
          <p:nvPr/>
        </p:nvGrpSpPr>
        <p:grpSpPr>
          <a:xfrm>
            <a:off x="1835799" y="2797903"/>
            <a:ext cx="406167" cy="652455"/>
            <a:chOff x="561423" y="1690689"/>
            <a:chExt cx="406167" cy="652455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9A2043B8-B0F7-457A-AC2F-D2D837E48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A1FAFCF-105E-4CA3-B670-F20BE20E9B82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0CED1189-43EC-48EC-9F6A-B32B37E0577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B285A48A-2510-4B68-A899-1E0A54E1C2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30DF4EEA-AB7F-466E-B1B9-80288B6A62E8}"/>
              </a:ext>
            </a:extLst>
          </p:cNvPr>
          <p:cNvGrpSpPr/>
          <p:nvPr/>
        </p:nvGrpSpPr>
        <p:grpSpPr>
          <a:xfrm>
            <a:off x="2853317" y="2796683"/>
            <a:ext cx="406167" cy="652455"/>
            <a:chOff x="561423" y="1690689"/>
            <a:chExt cx="406167" cy="652455"/>
          </a:xfrm>
        </p:grpSpPr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8BAC9906-38B3-4E25-A7E9-17B9ACE9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EA3C566-18EF-457E-B52C-F12BDC26CFFB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14897A77-3AC6-4A7A-9564-ACE538C249E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65ED7CF5-A270-4ACA-BE67-E24C237611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4DC1A5A-16C2-4E44-9A6D-4EF8C3064D47}"/>
              </a:ext>
            </a:extLst>
          </p:cNvPr>
          <p:cNvGrpSpPr/>
          <p:nvPr/>
        </p:nvGrpSpPr>
        <p:grpSpPr>
          <a:xfrm>
            <a:off x="3904564" y="2796683"/>
            <a:ext cx="406167" cy="652455"/>
            <a:chOff x="561423" y="1690689"/>
            <a:chExt cx="406167" cy="652455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818AA345-8E85-4B9F-B316-B4A7CAC8A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2C1168C4-B6C3-452D-9E27-82E4EDEFC63F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0CFF19BD-5E88-4192-9952-00C4EC244F5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>
                <a:extLst>
                  <a:ext uri="{FF2B5EF4-FFF2-40B4-BE49-F238E27FC236}">
                    <a16:creationId xmlns:a16="http://schemas.microsoft.com/office/drawing/2014/main" id="{57EC9EDE-4774-4DAE-9966-11E948DDD1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F2BECA2B-CEB8-4FE9-A62D-FD1816BE1964}"/>
              </a:ext>
            </a:extLst>
          </p:cNvPr>
          <p:cNvSpPr/>
          <p:nvPr/>
        </p:nvSpPr>
        <p:spPr>
          <a:xfrm rot="5400000">
            <a:off x="1588460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ECBB6D2-9DC9-4A1B-A1C1-33DDCECCDC02}"/>
              </a:ext>
            </a:extLst>
          </p:cNvPr>
          <p:cNvSpPr/>
          <p:nvPr/>
        </p:nvSpPr>
        <p:spPr>
          <a:xfrm rot="5400000">
            <a:off x="2602694" y="22889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80D2E21-86AB-4A3C-962D-7C010C1C23D4}"/>
              </a:ext>
            </a:extLst>
          </p:cNvPr>
          <p:cNvSpPr/>
          <p:nvPr/>
        </p:nvSpPr>
        <p:spPr>
          <a:xfrm rot="5400000">
            <a:off x="3644525" y="23016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C0E0435-75A8-4FA0-89DA-7C6649F9E368}"/>
              </a:ext>
            </a:extLst>
          </p:cNvPr>
          <p:cNvGrpSpPr/>
          <p:nvPr/>
        </p:nvGrpSpPr>
        <p:grpSpPr>
          <a:xfrm>
            <a:off x="4688551" y="2902751"/>
            <a:ext cx="4280448" cy="3528921"/>
            <a:chOff x="4650704" y="2637164"/>
            <a:chExt cx="4280448" cy="3528921"/>
          </a:xfrm>
        </p:grpSpPr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D1821D46-1268-4EFC-8B2C-497220D5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704" y="2637164"/>
              <a:ext cx="4204248" cy="2408799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B250D583-36EC-4436-B00B-EC577798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89275" y="3885871"/>
              <a:ext cx="319071" cy="3101378"/>
            </a:xfrm>
            <a:prstGeom prst="rect">
              <a:avLst/>
            </a:prstGeom>
          </p:spPr>
        </p:pic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EE1332D9-0330-4B19-81D6-DAA514C45C8B}"/>
                </a:ext>
              </a:extLst>
            </p:cNvPr>
            <p:cNvSpPr txBox="1"/>
            <p:nvPr/>
          </p:nvSpPr>
          <p:spPr>
            <a:xfrm>
              <a:off x="7962910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large</a:t>
              </a:r>
              <a:endParaRPr lang="zh-TW" altLang="en-US" sz="2400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717E0B9E-2CAC-41CA-A0EF-0EC2976365B6}"/>
                </a:ext>
              </a:extLst>
            </p:cNvPr>
            <p:cNvSpPr txBox="1"/>
            <p:nvPr/>
          </p:nvSpPr>
          <p:spPr>
            <a:xfrm>
              <a:off x="5403987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small</a:t>
              </a:r>
              <a:endParaRPr lang="zh-TW" altLang="en-US" sz="2400" dirty="0"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7EFE9B0D-D048-425E-B355-6808FBD33AC1}"/>
              </a:ext>
            </a:extLst>
          </p:cNvPr>
          <p:cNvSpPr/>
          <p:nvPr/>
        </p:nvSpPr>
        <p:spPr>
          <a:xfrm rot="5400000">
            <a:off x="4130666" y="85748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2E7183F-E0F0-4A33-BAC3-24B57ED7763F}"/>
              </a:ext>
            </a:extLst>
          </p:cNvPr>
          <p:cNvSpPr/>
          <p:nvPr/>
        </p:nvSpPr>
        <p:spPr>
          <a:xfrm rot="5400000">
            <a:off x="5678084" y="85096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FF2E8C1-CC77-4701-8424-8D320AFABDC0}"/>
              </a:ext>
            </a:extLst>
          </p:cNvPr>
          <p:cNvSpPr/>
          <p:nvPr/>
        </p:nvSpPr>
        <p:spPr>
          <a:xfrm rot="5400000">
            <a:off x="7312753" y="850962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C70AAC7-D86A-4A07-B289-452CC952A9A7}"/>
              </a:ext>
            </a:extLst>
          </p:cNvPr>
          <p:cNvSpPr txBox="1"/>
          <p:nvPr/>
        </p:nvSpPr>
        <p:spPr>
          <a:xfrm>
            <a:off x="5102284" y="1712084"/>
            <a:ext cx="3752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Learned with the down stream tasks</a:t>
            </a:r>
            <a:endParaRPr lang="zh-TW" altLang="en-US" sz="2800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7F3B003-402A-4ADF-A2BD-D46621B28393}"/>
              </a:ext>
            </a:extLst>
          </p:cNvPr>
          <p:cNvSpPr txBox="1"/>
          <p:nvPr/>
        </p:nvSpPr>
        <p:spPr>
          <a:xfrm>
            <a:off x="4519147" y="743613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/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A9D9921-93F6-4186-B2FF-1E20C2225D80}"/>
              </a:ext>
            </a:extLst>
          </p:cNvPr>
          <p:cNvSpPr txBox="1"/>
          <p:nvPr/>
        </p:nvSpPr>
        <p:spPr>
          <a:xfrm>
            <a:off x="6111287" y="704874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/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1B590EC-453E-45E2-9145-2D07361FAE92}"/>
              </a:ext>
            </a:extLst>
          </p:cNvPr>
          <p:cNvCxnSpPr/>
          <p:nvPr/>
        </p:nvCxnSpPr>
        <p:spPr>
          <a:xfrm>
            <a:off x="5682104" y="12541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2F082AD-3866-4E3D-8F5A-5EA9E2BEC392}"/>
              </a:ext>
            </a:extLst>
          </p:cNvPr>
          <p:cNvCxnSpPr/>
          <p:nvPr/>
        </p:nvCxnSpPr>
        <p:spPr>
          <a:xfrm>
            <a:off x="7288008" y="12160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1248</Words>
  <Application>Microsoft Office PowerPoint</Application>
  <PresentationFormat>全屏显示(4:3)</PresentationFormat>
  <Paragraphs>501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helvetica neue</vt:lpstr>
      <vt:lpstr>lato</vt:lpstr>
      <vt:lpstr>微軟正黑體</vt:lpstr>
      <vt:lpstr>Myriad Pro</vt:lpstr>
      <vt:lpstr>新細明體</vt:lpstr>
      <vt:lpstr>等线 Light</vt:lpstr>
      <vt:lpstr>Microsoft YaHei</vt:lpstr>
      <vt:lpstr>Arial</vt:lpstr>
      <vt:lpstr>Calibri</vt:lpstr>
      <vt:lpstr>Calibri Light</vt:lpstr>
      <vt:lpstr>Cambria Math</vt:lpstr>
      <vt:lpstr>Impact</vt:lpstr>
      <vt:lpstr>Office 佈景主題</vt:lpstr>
      <vt:lpstr>BERT</vt:lpstr>
      <vt:lpstr>PowerPoint 演示文稿</vt:lpstr>
      <vt:lpstr>A word can have multiple senses. </vt:lpstr>
      <vt:lpstr>一词多义</vt:lpstr>
      <vt:lpstr>PowerPoint 演示文稿</vt:lpstr>
      <vt:lpstr>Embeddings from Language Model (ELMO)</vt:lpstr>
      <vt:lpstr>ELMO</vt:lpstr>
      <vt:lpstr>PowerPoint 演示文稿</vt:lpstr>
      <vt:lpstr>ELMO</vt:lpstr>
      <vt:lpstr>Bidirectional Encoder Representations from Transformers (BERT)</vt:lpstr>
      <vt:lpstr>Training of BERT</vt:lpstr>
      <vt:lpstr>PowerPoint 演示文稿</vt:lpstr>
      <vt:lpstr>PowerPoint 演示文稿</vt:lpstr>
      <vt:lpstr>How to use BERT – Case 1</vt:lpstr>
      <vt:lpstr>How to use BERT – Case 2</vt:lpstr>
      <vt:lpstr>How to use BERT – Case 3</vt:lpstr>
      <vt:lpstr>How to use BERT – Case 4 </vt:lpstr>
      <vt:lpstr>How to use BERT – Case 4 </vt:lpstr>
      <vt:lpstr>How to use BERT – Case 4 </vt:lpstr>
      <vt:lpstr>BERT 屠榜 ……</vt:lpstr>
      <vt:lpstr>Enhanced Representation through Knowledge Integration (ERNIE)</vt:lpstr>
      <vt:lpstr>What does BERT learn?</vt:lpstr>
      <vt:lpstr>Multilingual BERT</vt:lpstr>
      <vt:lpstr>Generative Pre-Training (GPT) </vt:lpstr>
      <vt:lpstr>PowerPoint 演示文稿</vt:lpstr>
      <vt:lpstr>PowerPoint 演示文稿</vt:lpstr>
      <vt:lpstr>PowerPoint 演示文稿</vt:lpstr>
      <vt:lpstr>Visualization </vt:lpstr>
      <vt:lpstr>PowerPoint 演示文稿</vt:lpstr>
      <vt:lpstr>PowerPoint 演示文稿</vt:lpstr>
      <vt:lpstr>PowerPoint 演示文稿</vt:lpstr>
      <vt:lpstr>Can BERT speak?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</dc:title>
  <dc:creator>Hung-yi Lee</dc:creator>
  <cp:lastModifiedBy>Windows 用户</cp:lastModifiedBy>
  <cp:revision>78</cp:revision>
  <dcterms:created xsi:type="dcterms:W3CDTF">2019-06-01T18:25:26Z</dcterms:created>
  <dcterms:modified xsi:type="dcterms:W3CDTF">2019-08-14T05:37:19Z</dcterms:modified>
</cp:coreProperties>
</file>